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8" r:id="rId3"/>
    <p:sldId id="282" r:id="rId4"/>
    <p:sldId id="289" r:id="rId5"/>
    <p:sldId id="295" r:id="rId6"/>
    <p:sldId id="301" r:id="rId7"/>
    <p:sldId id="307" r:id="rId8"/>
    <p:sldId id="296" r:id="rId9"/>
    <p:sldId id="304" r:id="rId10"/>
    <p:sldId id="299" r:id="rId11"/>
    <p:sldId id="303" r:id="rId12"/>
    <p:sldId id="298" r:id="rId1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DDDD"/>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817" autoAdjust="0"/>
  </p:normalViewPr>
  <p:slideViewPr>
    <p:cSldViewPr snapToGrid="0">
      <p:cViewPr>
        <p:scale>
          <a:sx n="50" d="100"/>
          <a:sy n="50" d="100"/>
        </p:scale>
        <p:origin x="2874" y="11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E7A7CDA-71BB-4CA9-8DA7-158A1B297D5F}"/>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EDDEB817-F503-4ACA-8197-532B80C3EA3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2EC827E6-BEDE-453E-8FBD-9FAF743B571D}"/>
              </a:ext>
            </a:extLst>
          </p:cNvPr>
          <p:cNvSpPr>
            <a:spLocks noGrp="1"/>
          </p:cNvSpPr>
          <p:nvPr>
            <p:ph type="dt" sz="half" idx="10"/>
          </p:nvPr>
        </p:nvSpPr>
        <p:spPr/>
        <p:txBody>
          <a:bodyPr/>
          <a:lstStyle/>
          <a:p>
            <a:fld id="{059A24EC-CEC5-4F16-8FEF-8AADDC8EA686}" type="datetimeFigureOut">
              <a:rPr kumimoji="1" lang="ja-JP" altLang="en-US" smtClean="0"/>
              <a:t>2025/5/2</a:t>
            </a:fld>
            <a:endParaRPr kumimoji="1" lang="ja-JP" altLang="en-US"/>
          </a:p>
        </p:txBody>
      </p:sp>
      <p:sp>
        <p:nvSpPr>
          <p:cNvPr id="5" name="フッター プレースホルダー 4">
            <a:extLst>
              <a:ext uri="{FF2B5EF4-FFF2-40B4-BE49-F238E27FC236}">
                <a16:creationId xmlns:a16="http://schemas.microsoft.com/office/drawing/2014/main" id="{12BB18A2-C4F0-4CA9-8AB2-ACD42CA05B8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756F186-8885-42BF-890A-3E36E865FFAE}"/>
              </a:ext>
            </a:extLst>
          </p:cNvPr>
          <p:cNvSpPr>
            <a:spLocks noGrp="1"/>
          </p:cNvSpPr>
          <p:nvPr>
            <p:ph type="sldNum" sz="quarter" idx="12"/>
          </p:nvPr>
        </p:nvSpPr>
        <p:spPr/>
        <p:txBody>
          <a:bodyPr/>
          <a:lstStyle/>
          <a:p>
            <a:fld id="{52252BA2-270B-4782-87DC-BC06D8D1C818}" type="slidenum">
              <a:rPr kumimoji="1" lang="ja-JP" altLang="en-US" smtClean="0"/>
              <a:t>‹#›</a:t>
            </a:fld>
            <a:endParaRPr kumimoji="1" lang="ja-JP" altLang="en-US"/>
          </a:p>
        </p:txBody>
      </p:sp>
    </p:spTree>
    <p:extLst>
      <p:ext uri="{BB962C8B-B14F-4D97-AF65-F5344CB8AC3E}">
        <p14:creationId xmlns:p14="http://schemas.microsoft.com/office/powerpoint/2010/main" val="220939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1A66BA0-F945-4A7D-9A50-2CBC819122B2}"/>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ABBDB40-78F2-4A00-9C52-853EDCD70950}"/>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14AFFD8-2099-4AE5-BC13-6324681DF86E}"/>
              </a:ext>
            </a:extLst>
          </p:cNvPr>
          <p:cNvSpPr>
            <a:spLocks noGrp="1"/>
          </p:cNvSpPr>
          <p:nvPr>
            <p:ph type="dt" sz="half" idx="10"/>
          </p:nvPr>
        </p:nvSpPr>
        <p:spPr/>
        <p:txBody>
          <a:bodyPr/>
          <a:lstStyle/>
          <a:p>
            <a:fld id="{059A24EC-CEC5-4F16-8FEF-8AADDC8EA686}" type="datetimeFigureOut">
              <a:rPr kumimoji="1" lang="ja-JP" altLang="en-US" smtClean="0"/>
              <a:t>2025/5/2</a:t>
            </a:fld>
            <a:endParaRPr kumimoji="1" lang="ja-JP" altLang="en-US"/>
          </a:p>
        </p:txBody>
      </p:sp>
      <p:sp>
        <p:nvSpPr>
          <p:cNvPr id="5" name="フッター プレースホルダー 4">
            <a:extLst>
              <a:ext uri="{FF2B5EF4-FFF2-40B4-BE49-F238E27FC236}">
                <a16:creationId xmlns:a16="http://schemas.microsoft.com/office/drawing/2014/main" id="{7827688D-CA96-455C-A59C-B7C5CAC1AB5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8ED0EE3-E72A-4B12-9B41-77E819CC2413}"/>
              </a:ext>
            </a:extLst>
          </p:cNvPr>
          <p:cNvSpPr>
            <a:spLocks noGrp="1"/>
          </p:cNvSpPr>
          <p:nvPr>
            <p:ph type="sldNum" sz="quarter" idx="12"/>
          </p:nvPr>
        </p:nvSpPr>
        <p:spPr/>
        <p:txBody>
          <a:bodyPr/>
          <a:lstStyle/>
          <a:p>
            <a:fld id="{52252BA2-270B-4782-87DC-BC06D8D1C818}" type="slidenum">
              <a:rPr kumimoji="1" lang="ja-JP" altLang="en-US" smtClean="0"/>
              <a:t>‹#›</a:t>
            </a:fld>
            <a:endParaRPr kumimoji="1" lang="ja-JP" altLang="en-US"/>
          </a:p>
        </p:txBody>
      </p:sp>
    </p:spTree>
    <p:extLst>
      <p:ext uri="{BB962C8B-B14F-4D97-AF65-F5344CB8AC3E}">
        <p14:creationId xmlns:p14="http://schemas.microsoft.com/office/powerpoint/2010/main" val="3265652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94C7890D-F32C-47B3-8DEB-7B0397FB13A8}"/>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4407895-E11D-4DCF-8A89-0DD64067324E}"/>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48D870C-D3DC-4D37-90D1-0C1F2D20FE8F}"/>
              </a:ext>
            </a:extLst>
          </p:cNvPr>
          <p:cNvSpPr>
            <a:spLocks noGrp="1"/>
          </p:cNvSpPr>
          <p:nvPr>
            <p:ph type="dt" sz="half" idx="10"/>
          </p:nvPr>
        </p:nvSpPr>
        <p:spPr/>
        <p:txBody>
          <a:bodyPr/>
          <a:lstStyle/>
          <a:p>
            <a:fld id="{059A24EC-CEC5-4F16-8FEF-8AADDC8EA686}" type="datetimeFigureOut">
              <a:rPr kumimoji="1" lang="ja-JP" altLang="en-US" smtClean="0"/>
              <a:t>2025/5/2</a:t>
            </a:fld>
            <a:endParaRPr kumimoji="1" lang="ja-JP" altLang="en-US"/>
          </a:p>
        </p:txBody>
      </p:sp>
      <p:sp>
        <p:nvSpPr>
          <p:cNvPr id="5" name="フッター プレースホルダー 4">
            <a:extLst>
              <a:ext uri="{FF2B5EF4-FFF2-40B4-BE49-F238E27FC236}">
                <a16:creationId xmlns:a16="http://schemas.microsoft.com/office/drawing/2014/main" id="{E1C19A69-4952-412A-9105-4E4D31EAC00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B1608E0-0B3E-4711-9FE0-8B776AE0FD14}"/>
              </a:ext>
            </a:extLst>
          </p:cNvPr>
          <p:cNvSpPr>
            <a:spLocks noGrp="1"/>
          </p:cNvSpPr>
          <p:nvPr>
            <p:ph type="sldNum" sz="quarter" idx="12"/>
          </p:nvPr>
        </p:nvSpPr>
        <p:spPr/>
        <p:txBody>
          <a:bodyPr/>
          <a:lstStyle/>
          <a:p>
            <a:fld id="{52252BA2-270B-4782-87DC-BC06D8D1C818}" type="slidenum">
              <a:rPr kumimoji="1" lang="ja-JP" altLang="en-US" smtClean="0"/>
              <a:t>‹#›</a:t>
            </a:fld>
            <a:endParaRPr kumimoji="1" lang="ja-JP" altLang="en-US"/>
          </a:p>
        </p:txBody>
      </p:sp>
    </p:spTree>
    <p:extLst>
      <p:ext uri="{BB962C8B-B14F-4D97-AF65-F5344CB8AC3E}">
        <p14:creationId xmlns:p14="http://schemas.microsoft.com/office/powerpoint/2010/main" val="4227285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9F5093-FF2C-4AF7-81F1-4277E3CD084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A5DA8FA-F0EC-4C8E-8527-6BDD0DC3D55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A5A8272-C2AF-4A79-8484-B19F0F10F0E1}"/>
              </a:ext>
            </a:extLst>
          </p:cNvPr>
          <p:cNvSpPr>
            <a:spLocks noGrp="1"/>
          </p:cNvSpPr>
          <p:nvPr>
            <p:ph type="dt" sz="half" idx="10"/>
          </p:nvPr>
        </p:nvSpPr>
        <p:spPr/>
        <p:txBody>
          <a:bodyPr/>
          <a:lstStyle/>
          <a:p>
            <a:fld id="{059A24EC-CEC5-4F16-8FEF-8AADDC8EA686}" type="datetimeFigureOut">
              <a:rPr kumimoji="1" lang="ja-JP" altLang="en-US" smtClean="0"/>
              <a:t>2025/5/2</a:t>
            </a:fld>
            <a:endParaRPr kumimoji="1" lang="ja-JP" altLang="en-US"/>
          </a:p>
        </p:txBody>
      </p:sp>
      <p:sp>
        <p:nvSpPr>
          <p:cNvPr id="5" name="フッター プレースホルダー 4">
            <a:extLst>
              <a:ext uri="{FF2B5EF4-FFF2-40B4-BE49-F238E27FC236}">
                <a16:creationId xmlns:a16="http://schemas.microsoft.com/office/drawing/2014/main" id="{366F735E-58D8-40BF-A96D-A712313E572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824B056-89E9-4B1E-A216-50A08201375E}"/>
              </a:ext>
            </a:extLst>
          </p:cNvPr>
          <p:cNvSpPr>
            <a:spLocks noGrp="1"/>
          </p:cNvSpPr>
          <p:nvPr>
            <p:ph type="sldNum" sz="quarter" idx="12"/>
          </p:nvPr>
        </p:nvSpPr>
        <p:spPr/>
        <p:txBody>
          <a:bodyPr/>
          <a:lstStyle/>
          <a:p>
            <a:fld id="{52252BA2-270B-4782-87DC-BC06D8D1C818}" type="slidenum">
              <a:rPr kumimoji="1" lang="ja-JP" altLang="en-US" smtClean="0"/>
              <a:t>‹#›</a:t>
            </a:fld>
            <a:endParaRPr kumimoji="1" lang="ja-JP" altLang="en-US"/>
          </a:p>
        </p:txBody>
      </p:sp>
    </p:spTree>
    <p:extLst>
      <p:ext uri="{BB962C8B-B14F-4D97-AF65-F5344CB8AC3E}">
        <p14:creationId xmlns:p14="http://schemas.microsoft.com/office/powerpoint/2010/main" val="1069635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3D1A9E-112D-4DF0-9712-9C1F223A1372}"/>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9B631AF-A31F-4168-889D-045BEFE454B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6060AF4F-94CB-4FF9-95BD-CC4527B06EEB}"/>
              </a:ext>
            </a:extLst>
          </p:cNvPr>
          <p:cNvSpPr>
            <a:spLocks noGrp="1"/>
          </p:cNvSpPr>
          <p:nvPr>
            <p:ph type="dt" sz="half" idx="10"/>
          </p:nvPr>
        </p:nvSpPr>
        <p:spPr/>
        <p:txBody>
          <a:bodyPr/>
          <a:lstStyle/>
          <a:p>
            <a:fld id="{059A24EC-CEC5-4F16-8FEF-8AADDC8EA686}" type="datetimeFigureOut">
              <a:rPr kumimoji="1" lang="ja-JP" altLang="en-US" smtClean="0"/>
              <a:t>2025/5/2</a:t>
            </a:fld>
            <a:endParaRPr kumimoji="1" lang="ja-JP" altLang="en-US"/>
          </a:p>
        </p:txBody>
      </p:sp>
      <p:sp>
        <p:nvSpPr>
          <p:cNvPr id="5" name="フッター プレースホルダー 4">
            <a:extLst>
              <a:ext uri="{FF2B5EF4-FFF2-40B4-BE49-F238E27FC236}">
                <a16:creationId xmlns:a16="http://schemas.microsoft.com/office/drawing/2014/main" id="{19B9D42F-68BA-45A2-B426-2B9EF0DBA64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A09C996-8CD7-4A30-BA0E-5CE148DDDCE4}"/>
              </a:ext>
            </a:extLst>
          </p:cNvPr>
          <p:cNvSpPr>
            <a:spLocks noGrp="1"/>
          </p:cNvSpPr>
          <p:nvPr>
            <p:ph type="sldNum" sz="quarter" idx="12"/>
          </p:nvPr>
        </p:nvSpPr>
        <p:spPr/>
        <p:txBody>
          <a:bodyPr/>
          <a:lstStyle/>
          <a:p>
            <a:fld id="{52252BA2-270B-4782-87DC-BC06D8D1C818}" type="slidenum">
              <a:rPr kumimoji="1" lang="ja-JP" altLang="en-US" smtClean="0"/>
              <a:t>‹#›</a:t>
            </a:fld>
            <a:endParaRPr kumimoji="1" lang="ja-JP" altLang="en-US"/>
          </a:p>
        </p:txBody>
      </p:sp>
    </p:spTree>
    <p:extLst>
      <p:ext uri="{BB962C8B-B14F-4D97-AF65-F5344CB8AC3E}">
        <p14:creationId xmlns:p14="http://schemas.microsoft.com/office/powerpoint/2010/main" val="1259940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20FED9D-06BA-4FA8-9239-EA0D4AE37EC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E918F35-E3A1-4915-8BBD-E86AB05B721D}"/>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46F8E45-4EA6-4B31-9FE4-2080A99B35D7}"/>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359DC0D1-5E27-4E58-BB62-8EE60C7A26C4}"/>
              </a:ext>
            </a:extLst>
          </p:cNvPr>
          <p:cNvSpPr>
            <a:spLocks noGrp="1"/>
          </p:cNvSpPr>
          <p:nvPr>
            <p:ph type="dt" sz="half" idx="10"/>
          </p:nvPr>
        </p:nvSpPr>
        <p:spPr/>
        <p:txBody>
          <a:bodyPr/>
          <a:lstStyle/>
          <a:p>
            <a:fld id="{059A24EC-CEC5-4F16-8FEF-8AADDC8EA686}" type="datetimeFigureOut">
              <a:rPr kumimoji="1" lang="ja-JP" altLang="en-US" smtClean="0"/>
              <a:t>2025/5/2</a:t>
            </a:fld>
            <a:endParaRPr kumimoji="1" lang="ja-JP" altLang="en-US"/>
          </a:p>
        </p:txBody>
      </p:sp>
      <p:sp>
        <p:nvSpPr>
          <p:cNvPr id="6" name="フッター プレースホルダー 5">
            <a:extLst>
              <a:ext uri="{FF2B5EF4-FFF2-40B4-BE49-F238E27FC236}">
                <a16:creationId xmlns:a16="http://schemas.microsoft.com/office/drawing/2014/main" id="{A275F441-224C-47CF-9ED1-E01075C3BD2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0B9634A-C574-4224-AFF4-8BBC92B14C8E}"/>
              </a:ext>
            </a:extLst>
          </p:cNvPr>
          <p:cNvSpPr>
            <a:spLocks noGrp="1"/>
          </p:cNvSpPr>
          <p:nvPr>
            <p:ph type="sldNum" sz="quarter" idx="12"/>
          </p:nvPr>
        </p:nvSpPr>
        <p:spPr/>
        <p:txBody>
          <a:bodyPr/>
          <a:lstStyle/>
          <a:p>
            <a:fld id="{52252BA2-270B-4782-87DC-BC06D8D1C818}" type="slidenum">
              <a:rPr kumimoji="1" lang="ja-JP" altLang="en-US" smtClean="0"/>
              <a:t>‹#›</a:t>
            </a:fld>
            <a:endParaRPr kumimoji="1" lang="ja-JP" altLang="en-US"/>
          </a:p>
        </p:txBody>
      </p:sp>
    </p:spTree>
    <p:extLst>
      <p:ext uri="{BB962C8B-B14F-4D97-AF65-F5344CB8AC3E}">
        <p14:creationId xmlns:p14="http://schemas.microsoft.com/office/powerpoint/2010/main" val="2225302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EE055E-F58D-4B51-8838-FD6B99B4FDF8}"/>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C6CC82B-A1B4-489E-8FF5-69DAE2E1F9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5E39A72A-9806-451C-84A8-C67BA0797775}"/>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1586FF19-920E-4A16-824A-8563BF359B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01D68C8A-87BD-4E17-83DC-7E7500294CDC}"/>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F36C5A5-884D-48D0-89A6-3DCC08D21C3C}"/>
              </a:ext>
            </a:extLst>
          </p:cNvPr>
          <p:cNvSpPr>
            <a:spLocks noGrp="1"/>
          </p:cNvSpPr>
          <p:nvPr>
            <p:ph type="dt" sz="half" idx="10"/>
          </p:nvPr>
        </p:nvSpPr>
        <p:spPr/>
        <p:txBody>
          <a:bodyPr/>
          <a:lstStyle/>
          <a:p>
            <a:fld id="{059A24EC-CEC5-4F16-8FEF-8AADDC8EA686}" type="datetimeFigureOut">
              <a:rPr kumimoji="1" lang="ja-JP" altLang="en-US" smtClean="0"/>
              <a:t>2025/5/2</a:t>
            </a:fld>
            <a:endParaRPr kumimoji="1" lang="ja-JP" altLang="en-US"/>
          </a:p>
        </p:txBody>
      </p:sp>
      <p:sp>
        <p:nvSpPr>
          <p:cNvPr id="8" name="フッター プレースホルダー 7">
            <a:extLst>
              <a:ext uri="{FF2B5EF4-FFF2-40B4-BE49-F238E27FC236}">
                <a16:creationId xmlns:a16="http://schemas.microsoft.com/office/drawing/2014/main" id="{08E5F7B3-8CB6-42C7-8A9D-7E52CB5EECF1}"/>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3C5921A4-DD53-4AD9-BFD7-5C3A6053B871}"/>
              </a:ext>
            </a:extLst>
          </p:cNvPr>
          <p:cNvSpPr>
            <a:spLocks noGrp="1"/>
          </p:cNvSpPr>
          <p:nvPr>
            <p:ph type="sldNum" sz="quarter" idx="12"/>
          </p:nvPr>
        </p:nvSpPr>
        <p:spPr/>
        <p:txBody>
          <a:bodyPr/>
          <a:lstStyle/>
          <a:p>
            <a:fld id="{52252BA2-270B-4782-87DC-BC06D8D1C818}" type="slidenum">
              <a:rPr kumimoji="1" lang="ja-JP" altLang="en-US" smtClean="0"/>
              <a:t>‹#›</a:t>
            </a:fld>
            <a:endParaRPr kumimoji="1" lang="ja-JP" altLang="en-US"/>
          </a:p>
        </p:txBody>
      </p:sp>
    </p:spTree>
    <p:extLst>
      <p:ext uri="{BB962C8B-B14F-4D97-AF65-F5344CB8AC3E}">
        <p14:creationId xmlns:p14="http://schemas.microsoft.com/office/powerpoint/2010/main" val="3883078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0410B93-2ED9-4C81-910B-DD5422106122}"/>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1F15FF9E-B229-4801-947C-20C3A943FE80}"/>
              </a:ext>
            </a:extLst>
          </p:cNvPr>
          <p:cNvSpPr>
            <a:spLocks noGrp="1"/>
          </p:cNvSpPr>
          <p:nvPr>
            <p:ph type="dt" sz="half" idx="10"/>
          </p:nvPr>
        </p:nvSpPr>
        <p:spPr/>
        <p:txBody>
          <a:bodyPr/>
          <a:lstStyle/>
          <a:p>
            <a:fld id="{059A24EC-CEC5-4F16-8FEF-8AADDC8EA686}" type="datetimeFigureOut">
              <a:rPr kumimoji="1" lang="ja-JP" altLang="en-US" smtClean="0"/>
              <a:t>2025/5/2</a:t>
            </a:fld>
            <a:endParaRPr kumimoji="1" lang="ja-JP" altLang="en-US"/>
          </a:p>
        </p:txBody>
      </p:sp>
      <p:sp>
        <p:nvSpPr>
          <p:cNvPr id="4" name="フッター プレースホルダー 3">
            <a:extLst>
              <a:ext uri="{FF2B5EF4-FFF2-40B4-BE49-F238E27FC236}">
                <a16:creationId xmlns:a16="http://schemas.microsoft.com/office/drawing/2014/main" id="{9292279D-D3F4-4E85-A63C-508D0781765E}"/>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BE132C69-0941-4763-8F98-7ACFDE57BF53}"/>
              </a:ext>
            </a:extLst>
          </p:cNvPr>
          <p:cNvSpPr>
            <a:spLocks noGrp="1"/>
          </p:cNvSpPr>
          <p:nvPr>
            <p:ph type="sldNum" sz="quarter" idx="12"/>
          </p:nvPr>
        </p:nvSpPr>
        <p:spPr/>
        <p:txBody>
          <a:bodyPr/>
          <a:lstStyle/>
          <a:p>
            <a:fld id="{52252BA2-270B-4782-87DC-BC06D8D1C818}" type="slidenum">
              <a:rPr kumimoji="1" lang="ja-JP" altLang="en-US" smtClean="0"/>
              <a:t>‹#›</a:t>
            </a:fld>
            <a:endParaRPr kumimoji="1" lang="ja-JP" altLang="en-US"/>
          </a:p>
        </p:txBody>
      </p:sp>
    </p:spTree>
    <p:extLst>
      <p:ext uri="{BB962C8B-B14F-4D97-AF65-F5344CB8AC3E}">
        <p14:creationId xmlns:p14="http://schemas.microsoft.com/office/powerpoint/2010/main" val="2836139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22EA4D5B-6F9C-4B77-8438-59314A4E3E43}"/>
              </a:ext>
            </a:extLst>
          </p:cNvPr>
          <p:cNvSpPr>
            <a:spLocks noGrp="1"/>
          </p:cNvSpPr>
          <p:nvPr>
            <p:ph type="dt" sz="half" idx="10"/>
          </p:nvPr>
        </p:nvSpPr>
        <p:spPr/>
        <p:txBody>
          <a:bodyPr/>
          <a:lstStyle/>
          <a:p>
            <a:fld id="{059A24EC-CEC5-4F16-8FEF-8AADDC8EA686}" type="datetimeFigureOut">
              <a:rPr kumimoji="1" lang="ja-JP" altLang="en-US" smtClean="0"/>
              <a:t>2025/5/2</a:t>
            </a:fld>
            <a:endParaRPr kumimoji="1" lang="ja-JP" altLang="en-US"/>
          </a:p>
        </p:txBody>
      </p:sp>
      <p:sp>
        <p:nvSpPr>
          <p:cNvPr id="3" name="フッター プレースホルダー 2">
            <a:extLst>
              <a:ext uri="{FF2B5EF4-FFF2-40B4-BE49-F238E27FC236}">
                <a16:creationId xmlns:a16="http://schemas.microsoft.com/office/drawing/2014/main" id="{01AB048E-B6DC-4521-8FFE-F1C2BC7B7203}"/>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A4E99C8D-68F2-416F-A1C0-FF01DD964676}"/>
              </a:ext>
            </a:extLst>
          </p:cNvPr>
          <p:cNvSpPr>
            <a:spLocks noGrp="1"/>
          </p:cNvSpPr>
          <p:nvPr>
            <p:ph type="sldNum" sz="quarter" idx="12"/>
          </p:nvPr>
        </p:nvSpPr>
        <p:spPr/>
        <p:txBody>
          <a:bodyPr/>
          <a:lstStyle/>
          <a:p>
            <a:fld id="{52252BA2-270B-4782-87DC-BC06D8D1C818}" type="slidenum">
              <a:rPr kumimoji="1" lang="ja-JP" altLang="en-US" smtClean="0"/>
              <a:t>‹#›</a:t>
            </a:fld>
            <a:endParaRPr kumimoji="1" lang="ja-JP" altLang="en-US"/>
          </a:p>
        </p:txBody>
      </p:sp>
    </p:spTree>
    <p:extLst>
      <p:ext uri="{BB962C8B-B14F-4D97-AF65-F5344CB8AC3E}">
        <p14:creationId xmlns:p14="http://schemas.microsoft.com/office/powerpoint/2010/main" val="367915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673150-FEEC-40E7-8602-EC5302F6B373}"/>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3FF0468-0C3B-4224-9E1D-C141198E7D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909AABBC-FBC5-46B3-9FF4-738A33DBA0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8A2BDBE-29CB-4D59-B708-8A505AEF70E3}"/>
              </a:ext>
            </a:extLst>
          </p:cNvPr>
          <p:cNvSpPr>
            <a:spLocks noGrp="1"/>
          </p:cNvSpPr>
          <p:nvPr>
            <p:ph type="dt" sz="half" idx="10"/>
          </p:nvPr>
        </p:nvSpPr>
        <p:spPr/>
        <p:txBody>
          <a:bodyPr/>
          <a:lstStyle/>
          <a:p>
            <a:fld id="{059A24EC-CEC5-4F16-8FEF-8AADDC8EA686}" type="datetimeFigureOut">
              <a:rPr kumimoji="1" lang="ja-JP" altLang="en-US" smtClean="0"/>
              <a:t>2025/5/2</a:t>
            </a:fld>
            <a:endParaRPr kumimoji="1" lang="ja-JP" altLang="en-US"/>
          </a:p>
        </p:txBody>
      </p:sp>
      <p:sp>
        <p:nvSpPr>
          <p:cNvPr id="6" name="フッター プレースホルダー 5">
            <a:extLst>
              <a:ext uri="{FF2B5EF4-FFF2-40B4-BE49-F238E27FC236}">
                <a16:creationId xmlns:a16="http://schemas.microsoft.com/office/drawing/2014/main" id="{0A440B7F-7888-4659-A3A1-C702F8F1383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E29FC90-FDEA-47D8-94F1-114D17D148CA}"/>
              </a:ext>
            </a:extLst>
          </p:cNvPr>
          <p:cNvSpPr>
            <a:spLocks noGrp="1"/>
          </p:cNvSpPr>
          <p:nvPr>
            <p:ph type="sldNum" sz="quarter" idx="12"/>
          </p:nvPr>
        </p:nvSpPr>
        <p:spPr/>
        <p:txBody>
          <a:bodyPr/>
          <a:lstStyle/>
          <a:p>
            <a:fld id="{52252BA2-270B-4782-87DC-BC06D8D1C818}" type="slidenum">
              <a:rPr kumimoji="1" lang="ja-JP" altLang="en-US" smtClean="0"/>
              <a:t>‹#›</a:t>
            </a:fld>
            <a:endParaRPr kumimoji="1" lang="ja-JP" altLang="en-US"/>
          </a:p>
        </p:txBody>
      </p:sp>
    </p:spTree>
    <p:extLst>
      <p:ext uri="{BB962C8B-B14F-4D97-AF65-F5344CB8AC3E}">
        <p14:creationId xmlns:p14="http://schemas.microsoft.com/office/powerpoint/2010/main" val="3308849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E3127A-59ED-40AC-AEF9-545FBF74BD03}"/>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C1E742EE-335E-409D-89B5-78B797B98CE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381FFE09-7D7F-40EF-90ED-A99FB82AC4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D52E1C0-C36A-498D-9A47-1B8CFE6D4CD2}"/>
              </a:ext>
            </a:extLst>
          </p:cNvPr>
          <p:cNvSpPr>
            <a:spLocks noGrp="1"/>
          </p:cNvSpPr>
          <p:nvPr>
            <p:ph type="dt" sz="half" idx="10"/>
          </p:nvPr>
        </p:nvSpPr>
        <p:spPr/>
        <p:txBody>
          <a:bodyPr/>
          <a:lstStyle/>
          <a:p>
            <a:fld id="{059A24EC-CEC5-4F16-8FEF-8AADDC8EA686}" type="datetimeFigureOut">
              <a:rPr kumimoji="1" lang="ja-JP" altLang="en-US" smtClean="0"/>
              <a:t>2025/5/2</a:t>
            </a:fld>
            <a:endParaRPr kumimoji="1" lang="ja-JP" altLang="en-US"/>
          </a:p>
        </p:txBody>
      </p:sp>
      <p:sp>
        <p:nvSpPr>
          <p:cNvPr id="6" name="フッター プレースホルダー 5">
            <a:extLst>
              <a:ext uri="{FF2B5EF4-FFF2-40B4-BE49-F238E27FC236}">
                <a16:creationId xmlns:a16="http://schemas.microsoft.com/office/drawing/2014/main" id="{A63D4BF4-023C-4650-9B63-05489C29FF9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6060B8A-C6AC-4EE6-9F30-D440E5C49F7E}"/>
              </a:ext>
            </a:extLst>
          </p:cNvPr>
          <p:cNvSpPr>
            <a:spLocks noGrp="1"/>
          </p:cNvSpPr>
          <p:nvPr>
            <p:ph type="sldNum" sz="quarter" idx="12"/>
          </p:nvPr>
        </p:nvSpPr>
        <p:spPr/>
        <p:txBody>
          <a:bodyPr/>
          <a:lstStyle/>
          <a:p>
            <a:fld id="{52252BA2-270B-4782-87DC-BC06D8D1C818}" type="slidenum">
              <a:rPr kumimoji="1" lang="ja-JP" altLang="en-US" smtClean="0"/>
              <a:t>‹#›</a:t>
            </a:fld>
            <a:endParaRPr kumimoji="1" lang="ja-JP" altLang="en-US"/>
          </a:p>
        </p:txBody>
      </p:sp>
    </p:spTree>
    <p:extLst>
      <p:ext uri="{BB962C8B-B14F-4D97-AF65-F5344CB8AC3E}">
        <p14:creationId xmlns:p14="http://schemas.microsoft.com/office/powerpoint/2010/main" val="1805356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C988403C-EAA7-4BD5-BD0C-4B218EB0B28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856E35F-649D-4B3A-B82A-1E79AC4888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43DE6CE-418E-4FAF-A454-27FE76B2E3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9A24EC-CEC5-4F16-8FEF-8AADDC8EA686}" type="datetimeFigureOut">
              <a:rPr kumimoji="1" lang="ja-JP" altLang="en-US" smtClean="0"/>
              <a:t>2025/5/2</a:t>
            </a:fld>
            <a:endParaRPr kumimoji="1" lang="ja-JP" altLang="en-US"/>
          </a:p>
        </p:txBody>
      </p:sp>
      <p:sp>
        <p:nvSpPr>
          <p:cNvPr id="5" name="フッター プレースホルダー 4">
            <a:extLst>
              <a:ext uri="{FF2B5EF4-FFF2-40B4-BE49-F238E27FC236}">
                <a16:creationId xmlns:a16="http://schemas.microsoft.com/office/drawing/2014/main" id="{F8163E22-1457-4AE4-A6F9-9F9174426D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16C8908B-BC25-4F95-B632-5151503A89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252BA2-270B-4782-87DC-BC06D8D1C818}" type="slidenum">
              <a:rPr kumimoji="1" lang="ja-JP" altLang="en-US" smtClean="0"/>
              <a:t>‹#›</a:t>
            </a:fld>
            <a:endParaRPr kumimoji="1" lang="ja-JP" altLang="en-US"/>
          </a:p>
        </p:txBody>
      </p:sp>
    </p:spTree>
    <p:extLst>
      <p:ext uri="{BB962C8B-B14F-4D97-AF65-F5344CB8AC3E}">
        <p14:creationId xmlns:p14="http://schemas.microsoft.com/office/powerpoint/2010/main" val="39010888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882312"/>
            <a:ext cx="12192000" cy="1119457"/>
          </a:xfrm>
        </p:spPr>
        <p:txBody>
          <a:bodyPr anchor="ctr">
            <a:noAutofit/>
          </a:bodyPr>
          <a:lstStyle/>
          <a:p>
            <a:r>
              <a:rPr kumimoji="1" lang="ja-JP" altLang="en-US" sz="4000" b="1" dirty="0">
                <a:latin typeface="UD デジタル 教科書体 NK-R" panose="02020400000000000000" pitchFamily="18" charset="-128"/>
                <a:ea typeface="UD デジタル 教科書体 NK-R" panose="02020400000000000000" pitchFamily="18" charset="-128"/>
              </a:rPr>
              <a:t>別府市ソーシャルスタートアップ成長支援事業</a:t>
            </a:r>
            <a:br>
              <a:rPr kumimoji="1" lang="en-US" altLang="ja-JP" sz="4000" b="1" dirty="0">
                <a:latin typeface="UD デジタル 教科書体 NK-R" panose="02020400000000000000" pitchFamily="18" charset="-128"/>
                <a:ea typeface="UD デジタル 教科書体 NK-R" panose="02020400000000000000" pitchFamily="18" charset="-128"/>
              </a:rPr>
            </a:br>
            <a:r>
              <a:rPr kumimoji="1" lang="ja-JP" altLang="en-US" sz="4000" b="1" dirty="0">
                <a:latin typeface="UD デジタル 教科書体 NK-R" panose="02020400000000000000" pitchFamily="18" charset="-128"/>
                <a:ea typeface="UD デジタル 教科書体 NK-R" panose="02020400000000000000" pitchFamily="18" charset="-128"/>
              </a:rPr>
              <a:t>事業計画書</a:t>
            </a:r>
          </a:p>
        </p:txBody>
      </p:sp>
      <p:sp>
        <p:nvSpPr>
          <p:cNvPr id="6" name="テキスト ボックス 5"/>
          <p:cNvSpPr txBox="1"/>
          <p:nvPr/>
        </p:nvSpPr>
        <p:spPr>
          <a:xfrm>
            <a:off x="10010274" y="147307"/>
            <a:ext cx="2020617" cy="369332"/>
          </a:xfrm>
          <a:prstGeom prst="rect">
            <a:avLst/>
          </a:prstGeom>
          <a:noFill/>
        </p:spPr>
        <p:txBody>
          <a:bodyPr wrap="square" rtlCol="0">
            <a:spAutoFit/>
          </a:bodyPr>
          <a:lstStyle/>
          <a:p>
            <a:pPr algn="r"/>
            <a:r>
              <a:rPr lang="ja-JP" altLang="en-US" dirty="0">
                <a:latin typeface="UD デジタル 教科書体 NK-R" panose="02020400000000000000" pitchFamily="18" charset="-128"/>
                <a:ea typeface="UD デジタル 教科書体 NK-R" panose="02020400000000000000" pitchFamily="18" charset="-128"/>
              </a:rPr>
              <a:t>（</a:t>
            </a:r>
            <a:r>
              <a:rPr kumimoji="1" lang="ja-JP" altLang="en-US" dirty="0">
                <a:latin typeface="UD デジタル 教科書体 NK-R" panose="02020400000000000000" pitchFamily="18" charset="-128"/>
                <a:ea typeface="UD デジタル 教科書体 NK-R" panose="02020400000000000000" pitchFamily="18" charset="-128"/>
              </a:rPr>
              <a:t>事業計画書）</a:t>
            </a:r>
          </a:p>
        </p:txBody>
      </p:sp>
      <p:graphicFrame>
        <p:nvGraphicFramePr>
          <p:cNvPr id="13" name="表 12">
            <a:extLst>
              <a:ext uri="{FF2B5EF4-FFF2-40B4-BE49-F238E27FC236}">
                <a16:creationId xmlns:a16="http://schemas.microsoft.com/office/drawing/2014/main" id="{3129A5A8-3BA4-4A04-AF07-1D1D45BF6FC3}"/>
              </a:ext>
            </a:extLst>
          </p:cNvPr>
          <p:cNvGraphicFramePr>
            <a:graphicFrameLocks noGrp="1"/>
          </p:cNvGraphicFramePr>
          <p:nvPr>
            <p:extLst>
              <p:ext uri="{D42A27DB-BD31-4B8C-83A1-F6EECF244321}">
                <p14:modId xmlns:p14="http://schemas.microsoft.com/office/powerpoint/2010/main" val="4053054667"/>
              </p:ext>
            </p:extLst>
          </p:nvPr>
        </p:nvGraphicFramePr>
        <p:xfrm>
          <a:off x="205194" y="2295433"/>
          <a:ext cx="11825697" cy="3887999"/>
        </p:xfrm>
        <a:graphic>
          <a:graphicData uri="http://schemas.openxmlformats.org/drawingml/2006/table">
            <a:tbl>
              <a:tblPr firstRow="1" bandRow="1">
                <a:tableStyleId>{5940675A-B579-460E-94D1-54222C63F5DA}</a:tableStyleId>
              </a:tblPr>
              <a:tblGrid>
                <a:gridCol w="4015572">
                  <a:extLst>
                    <a:ext uri="{9D8B030D-6E8A-4147-A177-3AD203B41FA5}">
                      <a16:colId xmlns:a16="http://schemas.microsoft.com/office/drawing/2014/main" val="1015840581"/>
                    </a:ext>
                  </a:extLst>
                </a:gridCol>
                <a:gridCol w="7810125">
                  <a:extLst>
                    <a:ext uri="{9D8B030D-6E8A-4147-A177-3AD203B41FA5}">
                      <a16:colId xmlns:a16="http://schemas.microsoft.com/office/drawing/2014/main" val="2055512342"/>
                    </a:ext>
                  </a:extLst>
                </a:gridCol>
              </a:tblGrid>
              <a:tr h="925714">
                <a:tc>
                  <a:txBody>
                    <a:bodyPr/>
                    <a:lstStyle/>
                    <a:p>
                      <a:r>
                        <a:rPr kumimoji="1" lang="ja-JP" altLang="en-US" sz="1600" dirty="0">
                          <a:latin typeface="UD デジタル 教科書体 NK-R" panose="02020400000000000000" pitchFamily="18" charset="-128"/>
                          <a:ea typeface="UD デジタル 教科書体 NK-R" panose="02020400000000000000" pitchFamily="18" charset="-128"/>
                        </a:rPr>
                        <a:t>法人名・屋号　（フリガナ）</a:t>
                      </a:r>
                    </a:p>
                  </a:txBody>
                  <a:tcPr anchor="ctr">
                    <a:solidFill>
                      <a:srgbClr val="66FFFF"/>
                    </a:solidFill>
                  </a:tcPr>
                </a:tc>
                <a:tc>
                  <a:txBody>
                    <a:bodyPr/>
                    <a:lstStyle/>
                    <a:p>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anchor="ctr"/>
                </a:tc>
                <a:extLst>
                  <a:ext uri="{0D108BD9-81ED-4DB2-BD59-A6C34878D82A}">
                    <a16:rowId xmlns:a16="http://schemas.microsoft.com/office/drawing/2014/main" val="1233401567"/>
                  </a:ext>
                </a:extLst>
              </a:tr>
              <a:tr h="925714">
                <a:tc>
                  <a:txBody>
                    <a:bodyPr/>
                    <a:lstStyle/>
                    <a:p>
                      <a:r>
                        <a:rPr kumimoji="1" lang="ja-JP" altLang="en-US" sz="1600" dirty="0">
                          <a:latin typeface="UD デジタル 教科書体 NK-R" panose="02020400000000000000" pitchFamily="18" charset="-128"/>
                          <a:ea typeface="UD デジタル 教科書体 NK-R" panose="02020400000000000000" pitchFamily="18" charset="-128"/>
                        </a:rPr>
                        <a:t>事業名</a:t>
                      </a:r>
                    </a:p>
                  </a:txBody>
                  <a:tcPr anchor="ctr">
                    <a:solidFill>
                      <a:srgbClr val="66FFFF"/>
                    </a:solidFill>
                  </a:tcPr>
                </a:tc>
                <a:tc>
                  <a:txBody>
                    <a:bodyPr/>
                    <a:lstStyle/>
                    <a:p>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anchor="ctr"/>
                </a:tc>
                <a:extLst>
                  <a:ext uri="{0D108BD9-81ED-4DB2-BD59-A6C34878D82A}">
                    <a16:rowId xmlns:a16="http://schemas.microsoft.com/office/drawing/2014/main" val="3375427136"/>
                  </a:ext>
                </a:extLst>
              </a:tr>
              <a:tr h="925714">
                <a:tc>
                  <a:txBody>
                    <a:bodyPr/>
                    <a:lstStyle/>
                    <a:p>
                      <a:r>
                        <a:rPr kumimoji="1" lang="ja-JP" altLang="en-US" sz="1600" dirty="0">
                          <a:latin typeface="UD デジタル 教科書体 NK-R" panose="02020400000000000000" pitchFamily="18" charset="-128"/>
                          <a:ea typeface="UD デジタル 教科書体 NK-R" panose="02020400000000000000" pitchFamily="18" charset="-128"/>
                        </a:rPr>
                        <a:t>地域や社会の課題解決に取り組み、</a:t>
                      </a:r>
                      <a:endParaRPr kumimoji="1" lang="en-US" altLang="ja-JP" sz="1600" dirty="0">
                        <a:latin typeface="UD デジタル 教科書体 NK-R" panose="02020400000000000000" pitchFamily="18" charset="-128"/>
                        <a:ea typeface="UD デジタル 教科書体 NK-R" panose="02020400000000000000" pitchFamily="18" charset="-128"/>
                      </a:endParaRPr>
                    </a:p>
                    <a:p>
                      <a:r>
                        <a:rPr kumimoji="1" lang="ja-JP" altLang="en-US" sz="1600" dirty="0">
                          <a:latin typeface="UD デジタル 教科書体 NK-R" panose="02020400000000000000" pitchFamily="18" charset="-128"/>
                          <a:ea typeface="UD デジタル 教科書体 NK-R" panose="02020400000000000000" pitchFamily="18" charset="-128"/>
                        </a:rPr>
                        <a:t>どのような未来を目指すのか</a:t>
                      </a:r>
                      <a:endParaRPr kumimoji="1" lang="en-US" altLang="ja-JP" sz="1600" dirty="0">
                        <a:latin typeface="UD デジタル 教科書体 NK-R" panose="02020400000000000000" pitchFamily="18" charset="-128"/>
                        <a:ea typeface="UD デジタル 教科書体 NK-R" panose="02020400000000000000" pitchFamily="18" charset="-128"/>
                      </a:endParaRPr>
                    </a:p>
                    <a:p>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簡潔に記載してください</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anchor="ctr">
                    <a:solidFill>
                      <a:srgbClr val="66FFFF"/>
                    </a:solidFill>
                  </a:tcPr>
                </a:tc>
                <a:tc>
                  <a:txBody>
                    <a:bodyPr/>
                    <a:lstStyle/>
                    <a:p>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8956169"/>
                  </a:ext>
                </a:extLst>
              </a:tr>
              <a:tr h="1110857">
                <a:tc>
                  <a:txBody>
                    <a:bodyPr/>
                    <a:lstStyle/>
                    <a:p>
                      <a:r>
                        <a:rPr kumimoji="1" lang="ja-JP" altLang="en-US" sz="1600" dirty="0">
                          <a:latin typeface="UD デジタル 教科書体 NK-R" panose="02020400000000000000" pitchFamily="18" charset="-128"/>
                          <a:ea typeface="UD デジタル 教科書体 NK-R" panose="02020400000000000000" pitchFamily="18" charset="-128"/>
                        </a:rPr>
                        <a:t>寄附集め目標額</a:t>
                      </a:r>
                    </a:p>
                  </a:txBody>
                  <a:tcPr anchor="ctr">
                    <a:solidFill>
                      <a:srgbClr val="66FFFF"/>
                    </a:solidFill>
                  </a:tcPr>
                </a:tc>
                <a:tc>
                  <a:txBody>
                    <a:bodyPr/>
                    <a:lstStyle/>
                    <a:p>
                      <a:r>
                        <a:rPr kumimoji="1" lang="ja-JP" altLang="en-US" sz="1600" dirty="0">
                          <a:latin typeface="UD デジタル 教科書体 NK-R" panose="02020400000000000000" pitchFamily="18" charset="-128"/>
                          <a:ea typeface="UD デジタル 教科書体 NK-R" panose="02020400000000000000" pitchFamily="18" charset="-128"/>
                        </a:rPr>
                        <a:t>    目標総額　　　　　          　　　　　　万円</a:t>
                      </a:r>
                      <a:endParaRPr kumimoji="1" lang="en-US" altLang="ja-JP" sz="1600" dirty="0">
                        <a:latin typeface="UD デジタル 教科書体 NK-R" panose="02020400000000000000" pitchFamily="18" charset="-128"/>
                        <a:ea typeface="UD デジタル 教科書体 NK-R" panose="02020400000000000000" pitchFamily="18" charset="-128"/>
                      </a:endParaRPr>
                    </a:p>
                    <a:p>
                      <a:endParaRPr kumimoji="1" lang="en-US" altLang="ja-JP" sz="1600" dirty="0">
                        <a:latin typeface="UD デジタル 教科書体 NK-R" panose="02020400000000000000" pitchFamily="18" charset="-128"/>
                        <a:ea typeface="UD デジタル 教科書体 NK-R" panose="02020400000000000000" pitchFamily="18" charset="-128"/>
                      </a:endParaRPr>
                    </a:p>
                    <a:p>
                      <a:r>
                        <a:rPr kumimoji="1" lang="ja-JP" altLang="en-US" sz="1600" dirty="0">
                          <a:latin typeface="UD デジタル 教科書体 NK-R" panose="02020400000000000000" pitchFamily="18" charset="-128"/>
                          <a:ea typeface="UD デジタル 教科書体 NK-R" panose="02020400000000000000" pitchFamily="18" charset="-128"/>
                        </a:rPr>
                        <a:t>　   （</a:t>
                      </a:r>
                      <a:r>
                        <a:rPr kumimoji="1" lang="en-US" altLang="ja-JP" sz="1600" dirty="0">
                          <a:latin typeface="UD デジタル 教科書体 NK-R" panose="02020400000000000000" pitchFamily="18" charset="-128"/>
                          <a:ea typeface="UD デジタル 教科書体 NK-R" panose="02020400000000000000" pitchFamily="18" charset="-128"/>
                        </a:rPr>
                        <a:t>※</a:t>
                      </a:r>
                      <a:r>
                        <a:rPr kumimoji="1" lang="ja-JP" altLang="en-US" sz="1600" dirty="0">
                          <a:latin typeface="UD デジタル 教科書体 NK-R" panose="02020400000000000000" pitchFamily="18" charset="-128"/>
                          <a:ea typeface="UD デジタル 教科書体 NK-R" panose="02020400000000000000" pitchFamily="18" charset="-128"/>
                        </a:rPr>
                        <a:t>うち個人版ふるさと納税　　　　　　万円　・　企業版ふるさと納税　　　　　　万円）</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600780081"/>
                  </a:ext>
                </a:extLst>
              </a:tr>
            </a:tbl>
          </a:graphicData>
        </a:graphic>
      </p:graphicFrame>
      <p:sp>
        <p:nvSpPr>
          <p:cNvPr id="7" name="四角形: 角を丸くする 6">
            <a:extLst>
              <a:ext uri="{FF2B5EF4-FFF2-40B4-BE49-F238E27FC236}">
                <a16:creationId xmlns:a16="http://schemas.microsoft.com/office/drawing/2014/main" id="{B6F58C89-7EDC-46DB-9FFC-081521AA24E5}"/>
              </a:ext>
            </a:extLst>
          </p:cNvPr>
          <p:cNvSpPr/>
          <p:nvPr/>
        </p:nvSpPr>
        <p:spPr>
          <a:xfrm>
            <a:off x="501653" y="7082971"/>
            <a:ext cx="11232777" cy="1213039"/>
          </a:xfrm>
          <a:prstGeom prst="roundRect">
            <a:avLst/>
          </a:prstGeom>
          <a:noFill/>
          <a:ln w="25400">
            <a:solidFill>
              <a:schemeClr val="tx1">
                <a:lumMod val="50000"/>
                <a:lumOff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記載上の注意</a:t>
            </a:r>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　</a:t>
            </a:r>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本注意書きは削除してください。</a:t>
            </a:r>
          </a:p>
          <a:p>
            <a:endPar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・本事業計画書をもとに、審査を行います。様式は適宜、ページ数（最大</a:t>
            </a:r>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20</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ページ程度）、３ページ以降はレイアウト等を変更して構いません。</a:t>
            </a:r>
          </a:p>
        </p:txBody>
      </p:sp>
    </p:spTree>
    <p:extLst>
      <p:ext uri="{BB962C8B-B14F-4D97-AF65-F5344CB8AC3E}">
        <p14:creationId xmlns:p14="http://schemas.microsoft.com/office/powerpoint/2010/main" val="12057292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E0CD045-A00F-49F3-A11E-AD980E5AC70B}"/>
              </a:ext>
            </a:extLst>
          </p:cNvPr>
          <p:cNvSpPr txBox="1"/>
          <p:nvPr/>
        </p:nvSpPr>
        <p:spPr>
          <a:xfrm>
            <a:off x="396092" y="1315453"/>
            <a:ext cx="11523192" cy="5309936"/>
          </a:xfrm>
          <a:prstGeom prst="rect">
            <a:avLst/>
          </a:prstGeom>
          <a:noFill/>
        </p:spPr>
        <p:txBody>
          <a:bodyPr vert="eaVert" wrap="square" rtlCol="0">
            <a:spAutoFit/>
          </a:bodyPr>
          <a:lstStyle/>
          <a:p>
            <a:endParaRPr kumimoji="1" lang="ja-JP" altLang="en-US" dirty="0"/>
          </a:p>
        </p:txBody>
      </p:sp>
      <p:sp>
        <p:nvSpPr>
          <p:cNvPr id="2" name="タイトル 1"/>
          <p:cNvSpPr>
            <a:spLocks noGrp="1"/>
          </p:cNvSpPr>
          <p:nvPr>
            <p:ph type="title"/>
          </p:nvPr>
        </p:nvSpPr>
        <p:spPr>
          <a:xfrm>
            <a:off x="0" y="0"/>
            <a:ext cx="10515600" cy="836427"/>
          </a:xfrm>
        </p:spPr>
        <p:txBody>
          <a:bodyPr>
            <a:normAutofit/>
          </a:bodyPr>
          <a:lstStyle/>
          <a:p>
            <a:r>
              <a:rPr lang="ja-JP" altLang="en-US" sz="2800" b="1" dirty="0">
                <a:latin typeface="UD デジタル 教科書体 NK-R" panose="02020400000000000000" pitchFamily="18" charset="-128"/>
                <a:ea typeface="UD デジタル 教科書体 NK-R" panose="02020400000000000000" pitchFamily="18" charset="-128"/>
              </a:rPr>
              <a:t>６．事業の継続性</a:t>
            </a:r>
            <a:endParaRPr kumimoji="1" lang="ja-JP" altLang="en-US" sz="2800" b="1" dirty="0">
              <a:latin typeface="UD デジタル 教科書体 NK-R" panose="02020400000000000000" pitchFamily="18" charset="-128"/>
              <a:ea typeface="UD デジタル 教科書体 NK-R" panose="02020400000000000000" pitchFamily="18" charset="-128"/>
            </a:endParaRPr>
          </a:p>
        </p:txBody>
      </p:sp>
      <p:sp>
        <p:nvSpPr>
          <p:cNvPr id="7" name="テキスト ボックス 6"/>
          <p:cNvSpPr txBox="1"/>
          <p:nvPr/>
        </p:nvSpPr>
        <p:spPr>
          <a:xfrm>
            <a:off x="190500" y="813424"/>
            <a:ext cx="10515600" cy="400110"/>
          </a:xfrm>
          <a:prstGeom prst="rect">
            <a:avLst/>
          </a:prstGeom>
          <a:noFill/>
        </p:spPr>
        <p:txBody>
          <a:bodyPr wrap="square" rtlCol="0">
            <a:spAutoFit/>
          </a:bodyPr>
          <a:lstStyle/>
          <a:p>
            <a:r>
              <a:rPr lang="ja-JP" altLang="en-US" sz="2000" b="1" dirty="0">
                <a:latin typeface="UD デジタル 教科書体 NK-R" panose="02020400000000000000" pitchFamily="18" charset="-128"/>
                <a:ea typeface="UD デジタル 教科書体 NK-R" panose="02020400000000000000" pitchFamily="18" charset="-128"/>
              </a:rPr>
              <a:t>（１）今後の事業計画</a:t>
            </a:r>
            <a:endParaRPr lang="en-US" altLang="ja-JP" sz="2000" b="1" dirty="0">
              <a:latin typeface="UD デジタル 教科書体 NK-R" panose="02020400000000000000" pitchFamily="18" charset="-128"/>
              <a:ea typeface="UD デジタル 教科書体 NK-R" panose="02020400000000000000" pitchFamily="18" charset="-128"/>
            </a:endParaRPr>
          </a:p>
        </p:txBody>
      </p:sp>
      <p:sp>
        <p:nvSpPr>
          <p:cNvPr id="8" name="四角形: 角を丸くする 7">
            <a:extLst>
              <a:ext uri="{FF2B5EF4-FFF2-40B4-BE49-F238E27FC236}">
                <a16:creationId xmlns:a16="http://schemas.microsoft.com/office/drawing/2014/main" id="{9748F007-FFA5-4C6A-88CE-1C70D833D3FB}"/>
              </a:ext>
            </a:extLst>
          </p:cNvPr>
          <p:cNvSpPr/>
          <p:nvPr/>
        </p:nvSpPr>
        <p:spPr>
          <a:xfrm>
            <a:off x="484094" y="4908883"/>
            <a:ext cx="11232777" cy="1760857"/>
          </a:xfrm>
          <a:prstGeom prst="roundRect">
            <a:avLst/>
          </a:prstGeom>
          <a:noFill/>
          <a:ln w="25400">
            <a:solidFill>
              <a:schemeClr val="tx1">
                <a:lumMod val="50000"/>
                <a:lumOff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記載上の注意</a:t>
            </a:r>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　</a:t>
            </a:r>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本注意書きは削除してください。</a:t>
            </a:r>
          </a:p>
          <a:p>
            <a:endPar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・今後の事業計画（開発計画、収益化計画等）を記載してください。</a:t>
            </a:r>
          </a:p>
          <a:p>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・事業を進めていく上で必要になる事業提携先（仕入れ先、外部委託先、社外専門家等）がある場合は、その連携状況も具体的にご記入ください。</a:t>
            </a:r>
          </a:p>
        </p:txBody>
      </p:sp>
    </p:spTree>
    <p:extLst>
      <p:ext uri="{BB962C8B-B14F-4D97-AF65-F5344CB8AC3E}">
        <p14:creationId xmlns:p14="http://schemas.microsoft.com/office/powerpoint/2010/main" val="1303061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D19C7843-DDBE-48F8-AD0E-8B80FBB02370}"/>
              </a:ext>
            </a:extLst>
          </p:cNvPr>
          <p:cNvSpPr txBox="1"/>
          <p:nvPr/>
        </p:nvSpPr>
        <p:spPr>
          <a:xfrm>
            <a:off x="396092" y="1315453"/>
            <a:ext cx="11523192" cy="5309936"/>
          </a:xfrm>
          <a:prstGeom prst="rect">
            <a:avLst/>
          </a:prstGeom>
          <a:noFill/>
        </p:spPr>
        <p:txBody>
          <a:bodyPr vert="eaVert" wrap="square" rtlCol="0">
            <a:spAutoFit/>
          </a:bodyPr>
          <a:lstStyle/>
          <a:p>
            <a:endParaRPr kumimoji="1" lang="ja-JP" altLang="en-US" dirty="0"/>
          </a:p>
        </p:txBody>
      </p:sp>
      <p:sp>
        <p:nvSpPr>
          <p:cNvPr id="2" name="タイトル 1"/>
          <p:cNvSpPr>
            <a:spLocks noGrp="1"/>
          </p:cNvSpPr>
          <p:nvPr>
            <p:ph type="title"/>
          </p:nvPr>
        </p:nvSpPr>
        <p:spPr>
          <a:xfrm>
            <a:off x="0" y="0"/>
            <a:ext cx="10515600" cy="836427"/>
          </a:xfrm>
        </p:spPr>
        <p:txBody>
          <a:bodyPr>
            <a:normAutofit/>
          </a:bodyPr>
          <a:lstStyle/>
          <a:p>
            <a:r>
              <a:rPr lang="ja-JP" altLang="en-US" sz="2800" b="1" dirty="0">
                <a:latin typeface="UD デジタル 教科書体 NK-R" panose="02020400000000000000" pitchFamily="18" charset="-128"/>
                <a:ea typeface="UD デジタル 教科書体 NK-R" panose="02020400000000000000" pitchFamily="18" charset="-128"/>
              </a:rPr>
              <a:t>６．事業の継続性</a:t>
            </a:r>
            <a:endParaRPr kumimoji="1" lang="ja-JP" altLang="en-US" sz="2800" b="1" dirty="0">
              <a:latin typeface="UD デジタル 教科書体 NK-R" panose="02020400000000000000" pitchFamily="18" charset="-128"/>
              <a:ea typeface="UD デジタル 教科書体 NK-R" panose="02020400000000000000" pitchFamily="18" charset="-128"/>
            </a:endParaRPr>
          </a:p>
        </p:txBody>
      </p:sp>
      <p:sp>
        <p:nvSpPr>
          <p:cNvPr id="7" name="テキスト ボックス 6"/>
          <p:cNvSpPr txBox="1"/>
          <p:nvPr/>
        </p:nvSpPr>
        <p:spPr>
          <a:xfrm>
            <a:off x="190500" y="800361"/>
            <a:ext cx="10515600" cy="400110"/>
          </a:xfrm>
          <a:prstGeom prst="rect">
            <a:avLst/>
          </a:prstGeom>
          <a:noFill/>
        </p:spPr>
        <p:txBody>
          <a:bodyPr wrap="square" rtlCol="0">
            <a:spAutoFit/>
          </a:bodyPr>
          <a:lstStyle/>
          <a:p>
            <a:r>
              <a:rPr lang="ja-JP" altLang="en-US" sz="2000" b="1" dirty="0">
                <a:latin typeface="UD デジタル 教科書体 NK-R" panose="02020400000000000000" pitchFamily="18" charset="-128"/>
                <a:ea typeface="UD デジタル 教科書体 NK-R" panose="02020400000000000000" pitchFamily="18" charset="-128"/>
              </a:rPr>
              <a:t>（２）今後の資金計画</a:t>
            </a:r>
            <a:endParaRPr lang="en-US" altLang="ja-JP" sz="2000" b="1" dirty="0">
              <a:latin typeface="UD デジタル 教科書体 NK-R" panose="02020400000000000000" pitchFamily="18" charset="-128"/>
              <a:ea typeface="UD デジタル 教科書体 NK-R" panose="02020400000000000000" pitchFamily="18" charset="-128"/>
            </a:endParaRPr>
          </a:p>
        </p:txBody>
      </p:sp>
      <p:sp>
        <p:nvSpPr>
          <p:cNvPr id="8" name="四角形: 角を丸くする 7">
            <a:extLst>
              <a:ext uri="{FF2B5EF4-FFF2-40B4-BE49-F238E27FC236}">
                <a16:creationId xmlns:a16="http://schemas.microsoft.com/office/drawing/2014/main" id="{74888A14-88D3-4DD6-8047-55521EC44C2E}"/>
              </a:ext>
            </a:extLst>
          </p:cNvPr>
          <p:cNvSpPr/>
          <p:nvPr/>
        </p:nvSpPr>
        <p:spPr>
          <a:xfrm>
            <a:off x="484094" y="4908883"/>
            <a:ext cx="11232777" cy="1760857"/>
          </a:xfrm>
          <a:prstGeom prst="roundRect">
            <a:avLst/>
          </a:prstGeom>
          <a:noFill/>
          <a:ln w="25400">
            <a:solidFill>
              <a:schemeClr val="tx1">
                <a:lumMod val="50000"/>
                <a:lumOff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記載上の注意</a:t>
            </a:r>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　</a:t>
            </a:r>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本注意書きは削除してください。</a:t>
            </a:r>
          </a:p>
          <a:p>
            <a:endPar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・持続可能な経営に向けた今後の資金計画を３年分記載してください。</a:t>
            </a:r>
            <a:endPar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・認定前と認定後の売上推移も記載してください</a:t>
            </a:r>
          </a:p>
        </p:txBody>
      </p:sp>
    </p:spTree>
    <p:extLst>
      <p:ext uri="{BB962C8B-B14F-4D97-AF65-F5344CB8AC3E}">
        <p14:creationId xmlns:p14="http://schemas.microsoft.com/office/powerpoint/2010/main" val="17967877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5B31C823-3FE0-4C25-BEA9-22E51E676AF3}"/>
              </a:ext>
            </a:extLst>
          </p:cNvPr>
          <p:cNvSpPr txBox="1"/>
          <p:nvPr/>
        </p:nvSpPr>
        <p:spPr>
          <a:xfrm>
            <a:off x="396092" y="1315453"/>
            <a:ext cx="11523192" cy="5309936"/>
          </a:xfrm>
          <a:prstGeom prst="rect">
            <a:avLst/>
          </a:prstGeom>
          <a:noFill/>
        </p:spPr>
        <p:txBody>
          <a:bodyPr vert="eaVert" wrap="square" rtlCol="0">
            <a:spAutoFit/>
          </a:bodyPr>
          <a:lstStyle/>
          <a:p>
            <a:endParaRPr kumimoji="1" lang="ja-JP" altLang="en-US" dirty="0"/>
          </a:p>
        </p:txBody>
      </p:sp>
      <p:sp>
        <p:nvSpPr>
          <p:cNvPr id="2" name="タイトル 1"/>
          <p:cNvSpPr>
            <a:spLocks noGrp="1"/>
          </p:cNvSpPr>
          <p:nvPr>
            <p:ph type="title"/>
          </p:nvPr>
        </p:nvSpPr>
        <p:spPr>
          <a:xfrm>
            <a:off x="0" y="0"/>
            <a:ext cx="10515600" cy="836427"/>
          </a:xfrm>
        </p:spPr>
        <p:txBody>
          <a:bodyPr>
            <a:normAutofit/>
          </a:bodyPr>
          <a:lstStyle/>
          <a:p>
            <a:r>
              <a:rPr kumimoji="1" lang="ja-JP" altLang="en-US" sz="2800" b="1" dirty="0">
                <a:latin typeface="UD デジタル 教科書体 NK-R" panose="02020400000000000000" pitchFamily="18" charset="-128"/>
                <a:ea typeface="UD デジタル 教科書体 NK-R" panose="02020400000000000000" pitchFamily="18" charset="-128"/>
              </a:rPr>
              <a:t>７．その他（任意）</a:t>
            </a:r>
          </a:p>
        </p:txBody>
      </p:sp>
      <p:sp>
        <p:nvSpPr>
          <p:cNvPr id="5" name="四角形: 角を丸くする 4">
            <a:extLst>
              <a:ext uri="{FF2B5EF4-FFF2-40B4-BE49-F238E27FC236}">
                <a16:creationId xmlns:a16="http://schemas.microsoft.com/office/drawing/2014/main" id="{9157AAA9-ED1B-4C5A-9F12-60D1A140203D}"/>
              </a:ext>
            </a:extLst>
          </p:cNvPr>
          <p:cNvSpPr/>
          <p:nvPr/>
        </p:nvSpPr>
        <p:spPr>
          <a:xfrm>
            <a:off x="484094" y="4908883"/>
            <a:ext cx="11232777" cy="1760857"/>
          </a:xfrm>
          <a:prstGeom prst="roundRect">
            <a:avLst/>
          </a:prstGeom>
          <a:noFill/>
          <a:ln w="25400">
            <a:solidFill>
              <a:schemeClr val="tx1">
                <a:lumMod val="50000"/>
                <a:lumOff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記載上の注意</a:t>
            </a:r>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　</a:t>
            </a:r>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本注意書きは削除してください。</a:t>
            </a:r>
          </a:p>
          <a:p>
            <a:endPar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・その他、特にアピールしたいことなどあれば記載してください。</a:t>
            </a:r>
          </a:p>
        </p:txBody>
      </p:sp>
    </p:spTree>
    <p:extLst>
      <p:ext uri="{BB962C8B-B14F-4D97-AF65-F5344CB8AC3E}">
        <p14:creationId xmlns:p14="http://schemas.microsoft.com/office/powerpoint/2010/main" val="2127285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0" y="-12699"/>
            <a:ext cx="10515600" cy="901700"/>
          </a:xfrm>
        </p:spPr>
        <p:txBody>
          <a:bodyPr>
            <a:normAutofit/>
          </a:bodyPr>
          <a:lstStyle/>
          <a:p>
            <a:r>
              <a:rPr lang="ja-JP" altLang="en-US" sz="2800" dirty="0">
                <a:latin typeface="UD デジタル 教科書体 NK-R" panose="02020400000000000000" pitchFamily="18" charset="-128"/>
                <a:ea typeface="UD デジタル 教科書体 NK-R" panose="02020400000000000000" pitchFamily="18" charset="-128"/>
              </a:rPr>
              <a:t>１．申請者</a:t>
            </a:r>
            <a:endParaRPr kumimoji="1" lang="ja-JP" altLang="en-US" sz="2800" dirty="0">
              <a:latin typeface="UD デジタル 教科書体 NK-R" panose="02020400000000000000" pitchFamily="18" charset="-128"/>
              <a:ea typeface="UD デジタル 教科書体 NK-R" panose="02020400000000000000" pitchFamily="18" charset="-128"/>
            </a:endParaRPr>
          </a:p>
        </p:txBody>
      </p:sp>
      <p:graphicFrame>
        <p:nvGraphicFramePr>
          <p:cNvPr id="5" name="表 4"/>
          <p:cNvGraphicFramePr>
            <a:graphicFrameLocks noGrp="1"/>
          </p:cNvGraphicFramePr>
          <p:nvPr>
            <p:extLst>
              <p:ext uri="{D42A27DB-BD31-4B8C-83A1-F6EECF244321}">
                <p14:modId xmlns:p14="http://schemas.microsoft.com/office/powerpoint/2010/main" val="869424306"/>
              </p:ext>
            </p:extLst>
          </p:nvPr>
        </p:nvGraphicFramePr>
        <p:xfrm>
          <a:off x="205194" y="771434"/>
          <a:ext cx="11825697" cy="5832000"/>
        </p:xfrm>
        <a:graphic>
          <a:graphicData uri="http://schemas.openxmlformats.org/drawingml/2006/table">
            <a:tbl>
              <a:tblPr firstRow="1" bandRow="1">
                <a:tableStyleId>{5940675A-B579-460E-94D1-54222C63F5DA}</a:tableStyleId>
              </a:tblPr>
              <a:tblGrid>
                <a:gridCol w="4015572">
                  <a:extLst>
                    <a:ext uri="{9D8B030D-6E8A-4147-A177-3AD203B41FA5}">
                      <a16:colId xmlns:a16="http://schemas.microsoft.com/office/drawing/2014/main" val="1015840581"/>
                    </a:ext>
                  </a:extLst>
                </a:gridCol>
                <a:gridCol w="7810125">
                  <a:extLst>
                    <a:ext uri="{9D8B030D-6E8A-4147-A177-3AD203B41FA5}">
                      <a16:colId xmlns:a16="http://schemas.microsoft.com/office/drawing/2014/main" val="2055512342"/>
                    </a:ext>
                  </a:extLst>
                </a:gridCol>
              </a:tblGrid>
              <a:tr h="648000">
                <a:tc>
                  <a:txBody>
                    <a:bodyPr/>
                    <a:lstStyle/>
                    <a:p>
                      <a:r>
                        <a:rPr kumimoji="1" lang="ja-JP" altLang="en-US" sz="1600" dirty="0">
                          <a:latin typeface="UD デジタル 教科書体 NK-R" panose="02020400000000000000" pitchFamily="18" charset="-128"/>
                          <a:ea typeface="UD デジタル 教科書体 NK-R" panose="02020400000000000000" pitchFamily="18" charset="-128"/>
                        </a:rPr>
                        <a:t>法人名・屋号　（フリガナ）</a:t>
                      </a:r>
                    </a:p>
                  </a:txBody>
                  <a:tcPr anchor="ctr">
                    <a:solidFill>
                      <a:srgbClr val="66FFFF"/>
                    </a:solidFill>
                  </a:tcPr>
                </a:tc>
                <a:tc>
                  <a:txBody>
                    <a:bodyPr/>
                    <a:lstStyle/>
                    <a:p>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anchor="ctr"/>
                </a:tc>
                <a:extLst>
                  <a:ext uri="{0D108BD9-81ED-4DB2-BD59-A6C34878D82A}">
                    <a16:rowId xmlns:a16="http://schemas.microsoft.com/office/drawing/2014/main" val="1233401567"/>
                  </a:ext>
                </a:extLst>
              </a:tr>
              <a:tr h="648000">
                <a:tc>
                  <a:txBody>
                    <a:bodyPr/>
                    <a:lstStyle/>
                    <a:p>
                      <a:r>
                        <a:rPr kumimoji="1" lang="ja-JP" altLang="en-US" sz="1600" dirty="0">
                          <a:latin typeface="UD デジタル 教科書体 NK-R" panose="02020400000000000000" pitchFamily="18" charset="-128"/>
                          <a:ea typeface="UD デジタル 教科書体 NK-R" panose="02020400000000000000" pitchFamily="18" charset="-128"/>
                        </a:rPr>
                        <a:t>代表者役職・氏名</a:t>
                      </a:r>
                    </a:p>
                  </a:txBody>
                  <a:tcPr anchor="ctr">
                    <a:solidFill>
                      <a:srgbClr val="66FFFF"/>
                    </a:solidFill>
                  </a:tcPr>
                </a:tc>
                <a:tc>
                  <a:txBody>
                    <a:bodyPr/>
                    <a:lstStyle/>
                    <a:p>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anchor="ctr"/>
                </a:tc>
                <a:extLst>
                  <a:ext uri="{0D108BD9-81ED-4DB2-BD59-A6C34878D82A}">
                    <a16:rowId xmlns:a16="http://schemas.microsoft.com/office/drawing/2014/main" val="3375427136"/>
                  </a:ext>
                </a:extLst>
              </a:tr>
              <a:tr h="648000">
                <a:tc>
                  <a:txBody>
                    <a:bodyPr/>
                    <a:lstStyle/>
                    <a:p>
                      <a:r>
                        <a:rPr kumimoji="1" lang="ja-JP" altLang="en-US" sz="1600" dirty="0">
                          <a:latin typeface="UD デジタル 教科書体 NK-R" panose="02020400000000000000" pitchFamily="18" charset="-128"/>
                          <a:ea typeface="UD デジタル 教科書体 NK-R" panose="02020400000000000000" pitchFamily="18" charset="-128"/>
                        </a:rPr>
                        <a:t>所在地</a:t>
                      </a:r>
                    </a:p>
                  </a:txBody>
                  <a:tcPr anchor="ctr">
                    <a:solidFill>
                      <a:srgbClr val="66FFFF"/>
                    </a:solidFill>
                  </a:tcPr>
                </a:tc>
                <a:tc>
                  <a:txBody>
                    <a:bodyPr/>
                    <a:lstStyle/>
                    <a:p>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8956169"/>
                  </a:ext>
                </a:extLst>
              </a:tr>
              <a:tr h="648000">
                <a:tc>
                  <a:txBody>
                    <a:bodyPr/>
                    <a:lstStyle/>
                    <a:p>
                      <a:r>
                        <a:rPr kumimoji="1" lang="ja-JP" altLang="en-US" sz="1600" dirty="0">
                          <a:latin typeface="UD デジタル 教科書体 NK-R" panose="02020400000000000000" pitchFamily="18" charset="-128"/>
                          <a:ea typeface="UD デジタル 教科書体 NK-R" panose="02020400000000000000" pitchFamily="18" charset="-128"/>
                        </a:rPr>
                        <a:t>設立・開業年月日</a:t>
                      </a:r>
                    </a:p>
                  </a:txBody>
                  <a:tcPr anchor="ctr">
                    <a:solidFill>
                      <a:srgbClr val="66FFFF"/>
                    </a:solidFill>
                  </a:tcPr>
                </a:tc>
                <a:tc>
                  <a:txBody>
                    <a:bodyPr/>
                    <a:lstStyle/>
                    <a:p>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600780081"/>
                  </a:ext>
                </a:extLst>
              </a:tr>
              <a:tr h="648000">
                <a:tc>
                  <a:txBody>
                    <a:bodyPr/>
                    <a:lstStyle/>
                    <a:p>
                      <a:r>
                        <a:rPr kumimoji="1" lang="ja-JP" altLang="en-US" sz="1600" dirty="0">
                          <a:latin typeface="UD デジタル 教科書体 NK-R" panose="02020400000000000000" pitchFamily="18" charset="-128"/>
                          <a:ea typeface="UD デジタル 教科書体 NK-R" panose="02020400000000000000" pitchFamily="18" charset="-128"/>
                        </a:rPr>
                        <a:t>事業形態</a:t>
                      </a:r>
                      <a:r>
                        <a:rPr kumimoji="1" lang="ja-JP" altLang="en-US" sz="1800" dirty="0">
                          <a:latin typeface="UD デジタル 教科書体 NK-R" panose="02020400000000000000" pitchFamily="18" charset="-128"/>
                          <a:ea typeface="UD デジタル 教科書体 NK-R" panose="02020400000000000000" pitchFamily="18" charset="-128"/>
                        </a:rPr>
                        <a:t>　　　　　　　</a:t>
                      </a:r>
                      <a:r>
                        <a:rPr kumimoji="1" lang="en-US" altLang="ja-JP" sz="1400" dirty="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該当を■に変更</a:t>
                      </a:r>
                    </a:p>
                  </a:txBody>
                  <a:tcPr anchor="ctr">
                    <a:solidFill>
                      <a:srgbClr val="66FFFF"/>
                    </a:solidFill>
                  </a:tcPr>
                </a:tc>
                <a:tc>
                  <a:txBody>
                    <a:bodyPr/>
                    <a:lstStyle/>
                    <a:p>
                      <a:pPr algn="ctr"/>
                      <a:r>
                        <a:rPr kumimoji="1" lang="ja-JP" altLang="en-US" sz="1600" dirty="0">
                          <a:latin typeface="UD デジタル 教科書体 NK-R" panose="02020400000000000000" pitchFamily="18" charset="-128"/>
                          <a:ea typeface="UD デジタル 教科書体 NK-R" panose="02020400000000000000" pitchFamily="18" charset="-128"/>
                        </a:rPr>
                        <a:t>□　法人　　　　　　　　　</a:t>
                      </a:r>
                      <a:r>
                        <a:rPr kumimoji="1" lang="zh-TW" altLang="en-US" sz="1600" dirty="0">
                          <a:latin typeface="UD デジタル 教科書体 NK-R" panose="02020400000000000000" pitchFamily="18" charset="-128"/>
                          <a:ea typeface="UD デジタル 教科書体 NK-R" panose="02020400000000000000" pitchFamily="18" charset="-128"/>
                        </a:rPr>
                        <a:t>□個人事業　</a:t>
                      </a:r>
                      <a:r>
                        <a:rPr kumimoji="1" lang="ja-JP" altLang="en-US" sz="1600" dirty="0">
                          <a:latin typeface="UD デジタル 教科書体 NK-R" panose="02020400000000000000" pitchFamily="18" charset="-128"/>
                          <a:ea typeface="UD デジタル 教科書体 NK-R" panose="02020400000000000000" pitchFamily="18" charset="-128"/>
                        </a:rPr>
                        <a:t>　</a:t>
                      </a:r>
                    </a:p>
                  </a:txBody>
                  <a:tcPr anchor="ctr"/>
                </a:tc>
                <a:extLst>
                  <a:ext uri="{0D108BD9-81ED-4DB2-BD59-A6C34878D82A}">
                    <a16:rowId xmlns:a16="http://schemas.microsoft.com/office/drawing/2014/main" val="2803990366"/>
                  </a:ext>
                </a:extLst>
              </a:tr>
              <a:tr h="648000">
                <a:tc>
                  <a:txBody>
                    <a:bodyPr/>
                    <a:lstStyle/>
                    <a:p>
                      <a:r>
                        <a:rPr kumimoji="1" lang="ja-JP" altLang="en-US" sz="1600" dirty="0">
                          <a:latin typeface="UD デジタル 教科書体 NK-R" panose="02020400000000000000" pitchFamily="18" charset="-128"/>
                          <a:ea typeface="UD デジタル 教科書体 NK-R" panose="02020400000000000000" pitchFamily="18" charset="-128"/>
                        </a:rPr>
                        <a:t>資本金・出資金</a:t>
                      </a:r>
                      <a:r>
                        <a:rPr kumimoji="1" lang="ja-JP" altLang="en-US" sz="1800" dirty="0">
                          <a:latin typeface="UD デジタル 教科書体 NK-R" panose="02020400000000000000" pitchFamily="18" charset="-128"/>
                          <a:ea typeface="UD デジタル 教科書体 NK-R" panose="02020400000000000000" pitchFamily="18" charset="-128"/>
                        </a:rPr>
                        <a:t>　　</a:t>
                      </a:r>
                      <a:r>
                        <a:rPr kumimoji="1" lang="ja-JP" altLang="en-US" sz="1800" baseline="0" dirty="0">
                          <a:latin typeface="UD デジタル 教科書体 NK-R" panose="02020400000000000000" pitchFamily="18" charset="-128"/>
                          <a:ea typeface="UD デジタル 教科書体 NK-R" panose="02020400000000000000" pitchFamily="18" charset="-128"/>
                        </a:rPr>
                        <a:t> </a:t>
                      </a:r>
                      <a:r>
                        <a:rPr kumimoji="1" lang="en-US" altLang="ja-JP" sz="1400" dirty="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法人の場合のみ記載</a:t>
                      </a:r>
                    </a:p>
                  </a:txBody>
                  <a:tcPr anchor="ctr">
                    <a:solidFill>
                      <a:srgbClr val="66FFFF"/>
                    </a:solidFill>
                  </a:tcPr>
                </a:tc>
                <a:tc>
                  <a:txBody>
                    <a:bodyPr/>
                    <a:lstStyle/>
                    <a:p>
                      <a:r>
                        <a:rPr kumimoji="1" lang="ja-JP" altLang="en-US" sz="1600" dirty="0">
                          <a:solidFill>
                            <a:srgbClr val="FF0000"/>
                          </a:solidFill>
                          <a:latin typeface="UD デジタル 教科書体 NK-R" panose="02020400000000000000" pitchFamily="18" charset="-128"/>
                          <a:ea typeface="UD デジタル 教科書体 NK-R" panose="02020400000000000000" pitchFamily="18" charset="-128"/>
                        </a:rPr>
                        <a:t>　</a:t>
                      </a:r>
                      <a:endPar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endParaRPr>
                    </a:p>
                  </a:txBody>
                  <a:tcPr anchor="ctr"/>
                </a:tc>
                <a:extLst>
                  <a:ext uri="{0D108BD9-81ED-4DB2-BD59-A6C34878D82A}">
                    <a16:rowId xmlns:a16="http://schemas.microsoft.com/office/drawing/2014/main" val="1919105249"/>
                  </a:ext>
                </a:extLst>
              </a:tr>
              <a:tr h="648000">
                <a:tc>
                  <a:txBody>
                    <a:bodyPr/>
                    <a:lstStyle/>
                    <a:p>
                      <a:r>
                        <a:rPr kumimoji="1" lang="ja-JP" altLang="en-US" sz="1600" dirty="0">
                          <a:latin typeface="UD デジタル 教科書体 NK-R" panose="02020400000000000000" pitchFamily="18" charset="-128"/>
                          <a:ea typeface="UD デジタル 教科書体 NK-R" panose="02020400000000000000" pitchFamily="18" charset="-128"/>
                        </a:rPr>
                        <a:t>従業員数    </a:t>
                      </a:r>
                      <a:r>
                        <a:rPr kumimoji="1" lang="ja-JP" altLang="en-US" sz="1400" dirty="0">
                          <a:latin typeface="UD デジタル 教科書体 NK-R" panose="02020400000000000000" pitchFamily="18" charset="-128"/>
                          <a:ea typeface="UD デジタル 教科書体 NK-R" panose="02020400000000000000" pitchFamily="18" charset="-128"/>
                        </a:rPr>
                        <a:t>　　　　　　 </a:t>
                      </a:r>
                      <a:r>
                        <a:rPr kumimoji="1" lang="en-US" altLang="ja-JP" sz="1400" dirty="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役員を除く</a:t>
                      </a:r>
                    </a:p>
                  </a:txBody>
                  <a:tcPr anchor="ctr">
                    <a:solidFill>
                      <a:srgbClr val="66FFFF"/>
                    </a:solidFill>
                  </a:tcPr>
                </a:tc>
                <a:tc>
                  <a:txBody>
                    <a:bodyPr/>
                    <a:lstStyle/>
                    <a:p>
                      <a:pPr algn="l"/>
                      <a:r>
                        <a:rPr kumimoji="1" lang="ja-JP" altLang="en-US" sz="1600" dirty="0">
                          <a:solidFill>
                            <a:srgbClr val="FF0000"/>
                          </a:solidFill>
                          <a:latin typeface="UD デジタル 教科書体 NK-R" panose="02020400000000000000" pitchFamily="18" charset="-128"/>
                          <a:ea typeface="UD デジタル 教科書体 NK-R" panose="02020400000000000000" pitchFamily="18" charset="-128"/>
                        </a:rPr>
                        <a:t>　</a:t>
                      </a:r>
                      <a:endParaRPr kumimoji="1" lang="en-US" altLang="ja-JP" sz="1600" dirty="0">
                        <a:solidFill>
                          <a:schemeClr val="tx1"/>
                        </a:solidFill>
                        <a:latin typeface="UD デジタル 教科書体 NK-R" panose="02020400000000000000" pitchFamily="18" charset="-128"/>
                        <a:ea typeface="UD デジタル 教科書体 NK-R" panose="02020400000000000000" pitchFamily="18" charset="-128"/>
                      </a:endParaRPr>
                    </a:p>
                  </a:txBody>
                  <a:tcPr anchor="ctr"/>
                </a:tc>
                <a:extLst>
                  <a:ext uri="{0D108BD9-81ED-4DB2-BD59-A6C34878D82A}">
                    <a16:rowId xmlns:a16="http://schemas.microsoft.com/office/drawing/2014/main" val="1693505737"/>
                  </a:ext>
                </a:extLst>
              </a:tr>
              <a:tr h="648000">
                <a:tc>
                  <a:txBody>
                    <a:bodyPr/>
                    <a:lstStyle/>
                    <a:p>
                      <a:r>
                        <a:rPr kumimoji="1" lang="ja-JP" altLang="en-US" sz="1600" dirty="0">
                          <a:latin typeface="UD デジタル 教科書体 NK-R" panose="02020400000000000000" pitchFamily="18" charset="-128"/>
                          <a:ea typeface="UD デジタル 教科書体 NK-R" panose="02020400000000000000" pitchFamily="18" charset="-128"/>
                        </a:rPr>
                        <a:t>業種　</a:t>
                      </a:r>
                      <a:endParaRPr kumimoji="1" lang="en-US" altLang="ja-JP" sz="1600" dirty="0">
                        <a:latin typeface="UD デジタル 教科書体 NK-R" panose="02020400000000000000" pitchFamily="18" charset="-128"/>
                        <a:ea typeface="UD デジタル 教科書体 NK-R" panose="02020400000000000000" pitchFamily="18" charset="-128"/>
                      </a:endParaRPr>
                    </a:p>
                  </a:txBody>
                  <a:tcPr anchor="ctr">
                    <a:solidFill>
                      <a:srgbClr val="66FFFF"/>
                    </a:solidFill>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endParaRPr kumimoji="1" lang="ja-JP" altLang="en-US" sz="1400"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538704947"/>
                  </a:ext>
                </a:extLst>
              </a:tr>
              <a:tr h="648000">
                <a:tc>
                  <a:txBody>
                    <a:bodyPr/>
                    <a:lstStyle/>
                    <a:p>
                      <a:r>
                        <a:rPr kumimoji="1" lang="ja-JP" altLang="en-US" sz="1600" dirty="0">
                          <a:latin typeface="UD デジタル 教科書体 NK-R" panose="02020400000000000000" pitchFamily="18" charset="-128"/>
                          <a:ea typeface="UD デジタル 教科書体 NK-R" panose="02020400000000000000" pitchFamily="18" charset="-128"/>
                        </a:rPr>
                        <a:t>事業に要する許認可・免許等</a:t>
                      </a:r>
                      <a:endParaRPr kumimoji="1" lang="en-US" altLang="ja-JP" sz="1600" dirty="0">
                        <a:latin typeface="UD デジタル 教科書体 NK-R" panose="02020400000000000000" pitchFamily="18" charset="-128"/>
                        <a:ea typeface="UD デジタル 教科書体 NK-R" panose="02020400000000000000" pitchFamily="18" charset="-128"/>
                      </a:endParaRPr>
                    </a:p>
                  </a:txBody>
                  <a:tcPr anchor="ctr">
                    <a:solidFill>
                      <a:srgbClr val="66FFFF"/>
                    </a:solidFill>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endParaRPr kumimoji="1" lang="en-US" altLang="ja-JP" sz="1400"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694853189"/>
                  </a:ext>
                </a:extLst>
              </a:tr>
            </a:tbl>
          </a:graphicData>
        </a:graphic>
      </p:graphicFrame>
    </p:spTree>
    <p:extLst>
      <p:ext uri="{BB962C8B-B14F-4D97-AF65-F5344CB8AC3E}">
        <p14:creationId xmlns:p14="http://schemas.microsoft.com/office/powerpoint/2010/main" val="1083162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10515600" cy="836427"/>
          </a:xfrm>
        </p:spPr>
        <p:txBody>
          <a:bodyPr>
            <a:normAutofit/>
          </a:bodyPr>
          <a:lstStyle/>
          <a:p>
            <a:r>
              <a:rPr lang="ja-JP" altLang="en-US" sz="2800" b="1" dirty="0">
                <a:latin typeface="UD デジタル 教科書体 NK-R" panose="02020400000000000000" pitchFamily="18" charset="-128"/>
                <a:ea typeface="UD デジタル 教科書体 NK-R" panose="02020400000000000000" pitchFamily="18" charset="-128"/>
              </a:rPr>
              <a:t>２．解決したい課題</a:t>
            </a:r>
            <a:endParaRPr kumimoji="1" lang="ja-JP" altLang="en-US" sz="2800" b="1" dirty="0">
              <a:latin typeface="UD デジタル 教科書体 NK-R" panose="02020400000000000000" pitchFamily="18" charset="-128"/>
              <a:ea typeface="UD デジタル 教科書体 NK-R" panose="02020400000000000000" pitchFamily="18" charset="-128"/>
            </a:endParaRPr>
          </a:p>
        </p:txBody>
      </p:sp>
      <p:sp>
        <p:nvSpPr>
          <p:cNvPr id="4" name="テキスト ボックス 3">
            <a:extLst>
              <a:ext uri="{FF2B5EF4-FFF2-40B4-BE49-F238E27FC236}">
                <a16:creationId xmlns:a16="http://schemas.microsoft.com/office/drawing/2014/main" id="{A5D2A98C-7929-48F7-8E58-BAE54614A8C0}"/>
              </a:ext>
            </a:extLst>
          </p:cNvPr>
          <p:cNvSpPr txBox="1"/>
          <p:nvPr/>
        </p:nvSpPr>
        <p:spPr>
          <a:xfrm>
            <a:off x="475129" y="1359805"/>
            <a:ext cx="11523192" cy="5309936"/>
          </a:xfrm>
          <a:prstGeom prst="rect">
            <a:avLst/>
          </a:prstGeom>
          <a:noFill/>
        </p:spPr>
        <p:txBody>
          <a:bodyPr vert="eaVert" wrap="square" rtlCol="0">
            <a:spAutoFit/>
          </a:bodyPr>
          <a:lstStyle/>
          <a:p>
            <a:endParaRPr kumimoji="1" lang="ja-JP" altLang="en-US" dirty="0"/>
          </a:p>
        </p:txBody>
      </p:sp>
      <p:sp>
        <p:nvSpPr>
          <p:cNvPr id="5" name="四角形: 角を丸くする 4">
            <a:extLst>
              <a:ext uri="{FF2B5EF4-FFF2-40B4-BE49-F238E27FC236}">
                <a16:creationId xmlns:a16="http://schemas.microsoft.com/office/drawing/2014/main" id="{AD68DF51-21BD-454C-8812-BA4D0B6C3C28}"/>
              </a:ext>
            </a:extLst>
          </p:cNvPr>
          <p:cNvSpPr/>
          <p:nvPr/>
        </p:nvSpPr>
        <p:spPr>
          <a:xfrm>
            <a:off x="484094" y="4908883"/>
            <a:ext cx="11232777" cy="1760857"/>
          </a:xfrm>
          <a:prstGeom prst="roundRect">
            <a:avLst/>
          </a:prstGeom>
          <a:noFill/>
          <a:ln w="25400">
            <a:solidFill>
              <a:schemeClr val="tx1">
                <a:lumMod val="50000"/>
                <a:lumOff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記載上の注意</a:t>
            </a:r>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　</a:t>
            </a:r>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本注意書きは削除してください。</a:t>
            </a:r>
          </a:p>
          <a:p>
            <a:endPar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・事業を通じて解決したい「社会や地域の課題」を具体的に記載してください。</a:t>
            </a:r>
          </a:p>
          <a:p>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・なぜその課題の解決が重要と考えているのか。社会的なニーズや、起業家として解決に取り組む背景も併せて記載してください。</a:t>
            </a:r>
          </a:p>
        </p:txBody>
      </p:sp>
    </p:spTree>
    <p:extLst>
      <p:ext uri="{BB962C8B-B14F-4D97-AF65-F5344CB8AC3E}">
        <p14:creationId xmlns:p14="http://schemas.microsoft.com/office/powerpoint/2010/main" val="3694383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95613310-93A1-44AC-9C4C-74DA4F80898A}"/>
              </a:ext>
            </a:extLst>
          </p:cNvPr>
          <p:cNvSpPr txBox="1"/>
          <p:nvPr/>
        </p:nvSpPr>
        <p:spPr>
          <a:xfrm>
            <a:off x="475129" y="1359805"/>
            <a:ext cx="11523192" cy="5309936"/>
          </a:xfrm>
          <a:prstGeom prst="rect">
            <a:avLst/>
          </a:prstGeom>
          <a:noFill/>
        </p:spPr>
        <p:txBody>
          <a:bodyPr vert="eaVert" wrap="square" rtlCol="0">
            <a:spAutoFit/>
          </a:bodyPr>
          <a:lstStyle/>
          <a:p>
            <a:endParaRPr kumimoji="1" lang="ja-JP" altLang="en-US" dirty="0"/>
          </a:p>
        </p:txBody>
      </p:sp>
      <p:sp>
        <p:nvSpPr>
          <p:cNvPr id="2" name="タイトル 1"/>
          <p:cNvSpPr>
            <a:spLocks noGrp="1"/>
          </p:cNvSpPr>
          <p:nvPr>
            <p:ph type="title"/>
          </p:nvPr>
        </p:nvSpPr>
        <p:spPr>
          <a:xfrm>
            <a:off x="0" y="0"/>
            <a:ext cx="10515600" cy="836427"/>
          </a:xfrm>
        </p:spPr>
        <p:txBody>
          <a:bodyPr>
            <a:normAutofit/>
          </a:bodyPr>
          <a:lstStyle/>
          <a:p>
            <a:r>
              <a:rPr lang="ja-JP" altLang="en-US" sz="2800" b="1" dirty="0">
                <a:latin typeface="UD デジタル 教科書体 NK-R" panose="02020400000000000000" pitchFamily="18" charset="-128"/>
                <a:ea typeface="UD デジタル 教科書体 NK-R" panose="02020400000000000000" pitchFamily="18" charset="-128"/>
              </a:rPr>
              <a:t>３．事業内容</a:t>
            </a:r>
            <a:endParaRPr kumimoji="1" lang="ja-JP" altLang="en-US" sz="2800" b="1" dirty="0">
              <a:latin typeface="UD デジタル 教科書体 NK-R" panose="02020400000000000000" pitchFamily="18" charset="-128"/>
              <a:ea typeface="UD デジタル 教科書体 NK-R" panose="02020400000000000000" pitchFamily="18" charset="-128"/>
            </a:endParaRPr>
          </a:p>
        </p:txBody>
      </p:sp>
      <p:sp>
        <p:nvSpPr>
          <p:cNvPr id="9" name="テキスト ボックス 8"/>
          <p:cNvSpPr txBox="1"/>
          <p:nvPr/>
        </p:nvSpPr>
        <p:spPr>
          <a:xfrm>
            <a:off x="190500" y="800361"/>
            <a:ext cx="10515600" cy="400110"/>
          </a:xfrm>
          <a:prstGeom prst="rect">
            <a:avLst/>
          </a:prstGeom>
          <a:noFill/>
        </p:spPr>
        <p:txBody>
          <a:bodyPr wrap="square" rtlCol="0">
            <a:spAutoFit/>
          </a:bodyPr>
          <a:lstStyle/>
          <a:p>
            <a:r>
              <a:rPr lang="ja-JP" altLang="en-US" sz="2000" b="1" dirty="0">
                <a:latin typeface="UD デジタル 教科書体 NK-R" panose="02020400000000000000" pitchFamily="18" charset="-128"/>
                <a:ea typeface="UD デジタル 教科書体 NK-R" panose="02020400000000000000" pitchFamily="18" charset="-128"/>
              </a:rPr>
              <a:t>（１）具体的な事業内容</a:t>
            </a:r>
            <a:endParaRPr lang="en-US" altLang="ja-JP" sz="2000" b="1" dirty="0">
              <a:latin typeface="UD デジタル 教科書体 NK-R" panose="02020400000000000000" pitchFamily="18" charset="-128"/>
              <a:ea typeface="UD デジタル 教科書体 NK-R" panose="02020400000000000000" pitchFamily="18" charset="-128"/>
            </a:endParaRPr>
          </a:p>
        </p:txBody>
      </p:sp>
      <p:sp>
        <p:nvSpPr>
          <p:cNvPr id="7" name="四角形: 角を丸くする 6">
            <a:extLst>
              <a:ext uri="{FF2B5EF4-FFF2-40B4-BE49-F238E27FC236}">
                <a16:creationId xmlns:a16="http://schemas.microsoft.com/office/drawing/2014/main" id="{EE414723-01A1-4A3A-ACDB-DDF92C3906BA}"/>
              </a:ext>
            </a:extLst>
          </p:cNvPr>
          <p:cNvSpPr/>
          <p:nvPr/>
        </p:nvSpPr>
        <p:spPr>
          <a:xfrm>
            <a:off x="484094" y="4908883"/>
            <a:ext cx="11232777" cy="1760857"/>
          </a:xfrm>
          <a:prstGeom prst="roundRect">
            <a:avLst/>
          </a:prstGeom>
          <a:noFill/>
          <a:ln w="25400">
            <a:solidFill>
              <a:schemeClr val="tx1">
                <a:lumMod val="50000"/>
                <a:lumOff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記載上の注意</a:t>
            </a:r>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　</a:t>
            </a:r>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本注意書きは削除してください。</a:t>
            </a:r>
          </a:p>
          <a:p>
            <a:endPar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・課題解決の手段として取り組んでいる事業内容について、具体的に記載してください。</a:t>
            </a:r>
            <a:endPar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・取り組む事業が「なぜ課題の解決に繋がるのか」分かるように記載してください。</a:t>
            </a:r>
            <a:endPar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20640916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0E3B4760-9F3B-4371-BC48-8CAAC968EA63}"/>
              </a:ext>
            </a:extLst>
          </p:cNvPr>
          <p:cNvSpPr txBox="1"/>
          <p:nvPr/>
        </p:nvSpPr>
        <p:spPr>
          <a:xfrm>
            <a:off x="396092" y="1315453"/>
            <a:ext cx="11523192" cy="5309936"/>
          </a:xfrm>
          <a:prstGeom prst="rect">
            <a:avLst/>
          </a:prstGeom>
          <a:noFill/>
        </p:spPr>
        <p:txBody>
          <a:bodyPr vert="eaVert" wrap="square" rtlCol="0">
            <a:spAutoFit/>
          </a:bodyPr>
          <a:lstStyle/>
          <a:p>
            <a:endParaRPr kumimoji="1" lang="ja-JP" altLang="en-US" dirty="0"/>
          </a:p>
        </p:txBody>
      </p:sp>
      <p:sp>
        <p:nvSpPr>
          <p:cNvPr id="2" name="タイトル 1"/>
          <p:cNvSpPr>
            <a:spLocks noGrp="1"/>
          </p:cNvSpPr>
          <p:nvPr>
            <p:ph type="title"/>
          </p:nvPr>
        </p:nvSpPr>
        <p:spPr>
          <a:xfrm>
            <a:off x="0" y="0"/>
            <a:ext cx="10515600" cy="836427"/>
          </a:xfrm>
        </p:spPr>
        <p:txBody>
          <a:bodyPr>
            <a:normAutofit/>
          </a:bodyPr>
          <a:lstStyle/>
          <a:p>
            <a:r>
              <a:rPr lang="ja-JP" altLang="en-US" sz="2800" b="1" dirty="0">
                <a:latin typeface="UD デジタル 教科書体 NK-R" panose="02020400000000000000" pitchFamily="18" charset="-128"/>
                <a:ea typeface="UD デジタル 教科書体 NK-R" panose="02020400000000000000" pitchFamily="18" charset="-128"/>
              </a:rPr>
              <a:t>３．事業内容</a:t>
            </a:r>
            <a:endParaRPr kumimoji="1" lang="ja-JP" altLang="en-US" sz="2800" b="1" dirty="0">
              <a:latin typeface="UD デジタル 教科書体 NK-R" panose="02020400000000000000" pitchFamily="18" charset="-128"/>
              <a:ea typeface="UD デジタル 教科書体 NK-R" panose="02020400000000000000" pitchFamily="18" charset="-128"/>
            </a:endParaRPr>
          </a:p>
        </p:txBody>
      </p:sp>
      <p:sp>
        <p:nvSpPr>
          <p:cNvPr id="9" name="テキスト ボックス 8"/>
          <p:cNvSpPr txBox="1"/>
          <p:nvPr/>
        </p:nvSpPr>
        <p:spPr>
          <a:xfrm>
            <a:off x="190500" y="800361"/>
            <a:ext cx="10515600" cy="400110"/>
          </a:xfrm>
          <a:prstGeom prst="rect">
            <a:avLst/>
          </a:prstGeom>
          <a:noFill/>
        </p:spPr>
        <p:txBody>
          <a:bodyPr wrap="square" rtlCol="0">
            <a:spAutoFit/>
          </a:bodyPr>
          <a:lstStyle/>
          <a:p>
            <a:r>
              <a:rPr lang="ja-JP" altLang="en-US" sz="2000" b="1" dirty="0">
                <a:latin typeface="UD デジタル 教科書体 NK-R" panose="02020400000000000000" pitchFamily="18" charset="-128"/>
                <a:ea typeface="UD デジタル 教科書体 NK-R" panose="02020400000000000000" pitchFamily="18" charset="-128"/>
              </a:rPr>
              <a:t>（２）共感を得るポイント</a:t>
            </a:r>
            <a:endParaRPr lang="en-US" altLang="ja-JP" sz="2000" b="1" dirty="0">
              <a:latin typeface="UD デジタル 教科書体 NK-R" panose="02020400000000000000" pitchFamily="18" charset="-128"/>
              <a:ea typeface="UD デジタル 教科書体 NK-R" panose="02020400000000000000" pitchFamily="18" charset="-128"/>
            </a:endParaRPr>
          </a:p>
        </p:txBody>
      </p:sp>
      <p:sp>
        <p:nvSpPr>
          <p:cNvPr id="8" name="四角形: 角を丸くする 7">
            <a:extLst>
              <a:ext uri="{FF2B5EF4-FFF2-40B4-BE49-F238E27FC236}">
                <a16:creationId xmlns:a16="http://schemas.microsoft.com/office/drawing/2014/main" id="{977861EE-A7EA-4881-9A16-F7F8E06F3FCE}"/>
              </a:ext>
            </a:extLst>
          </p:cNvPr>
          <p:cNvSpPr/>
          <p:nvPr/>
        </p:nvSpPr>
        <p:spPr>
          <a:xfrm>
            <a:off x="484094" y="4908883"/>
            <a:ext cx="11232777" cy="1760857"/>
          </a:xfrm>
          <a:prstGeom prst="roundRect">
            <a:avLst/>
          </a:prstGeom>
          <a:noFill/>
          <a:ln w="25400">
            <a:solidFill>
              <a:schemeClr val="tx1">
                <a:lumMod val="50000"/>
                <a:lumOff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記載上の注意</a:t>
            </a:r>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　</a:t>
            </a:r>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本注意書きは削除してください。</a:t>
            </a:r>
          </a:p>
          <a:p>
            <a:endPar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・事業内容のどういう部分が共感を得て、個人や企業はふるさと納税寄附をすると想定されるかを記載してください。</a:t>
            </a:r>
            <a:endPar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・寄附者の人物（企業）像、寄附する理由について記載してください。</a:t>
            </a:r>
          </a:p>
        </p:txBody>
      </p:sp>
    </p:spTree>
    <p:extLst>
      <p:ext uri="{BB962C8B-B14F-4D97-AF65-F5344CB8AC3E}">
        <p14:creationId xmlns:p14="http://schemas.microsoft.com/office/powerpoint/2010/main" val="2154272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F12CEE3B-927A-4694-9CEA-FA478285D312}"/>
              </a:ext>
            </a:extLst>
          </p:cNvPr>
          <p:cNvSpPr txBox="1"/>
          <p:nvPr/>
        </p:nvSpPr>
        <p:spPr>
          <a:xfrm>
            <a:off x="396092" y="1315453"/>
            <a:ext cx="11523192" cy="5309936"/>
          </a:xfrm>
          <a:prstGeom prst="rect">
            <a:avLst/>
          </a:prstGeom>
          <a:noFill/>
        </p:spPr>
        <p:txBody>
          <a:bodyPr vert="eaVert" wrap="square" rtlCol="0">
            <a:spAutoFit/>
          </a:bodyPr>
          <a:lstStyle/>
          <a:p>
            <a:endParaRPr kumimoji="1" lang="ja-JP" altLang="en-US" dirty="0"/>
          </a:p>
        </p:txBody>
      </p:sp>
      <p:sp>
        <p:nvSpPr>
          <p:cNvPr id="2" name="タイトル 1"/>
          <p:cNvSpPr>
            <a:spLocks noGrp="1"/>
          </p:cNvSpPr>
          <p:nvPr>
            <p:ph type="title"/>
          </p:nvPr>
        </p:nvSpPr>
        <p:spPr>
          <a:xfrm>
            <a:off x="0" y="0"/>
            <a:ext cx="10515600" cy="836427"/>
          </a:xfrm>
        </p:spPr>
        <p:txBody>
          <a:bodyPr>
            <a:normAutofit/>
          </a:bodyPr>
          <a:lstStyle/>
          <a:p>
            <a:r>
              <a:rPr lang="ja-JP" altLang="en-US" sz="2800" b="1" dirty="0">
                <a:latin typeface="UD デジタル 教科書体 NK-R" panose="02020400000000000000" pitchFamily="18" charset="-128"/>
                <a:ea typeface="UD デジタル 教科書体 NK-R" panose="02020400000000000000" pitchFamily="18" charset="-128"/>
              </a:rPr>
              <a:t>３．事業内容</a:t>
            </a:r>
            <a:endParaRPr kumimoji="1" lang="ja-JP" altLang="en-US" sz="2800" b="1" dirty="0">
              <a:latin typeface="UD デジタル 教科書体 NK-R" panose="02020400000000000000" pitchFamily="18" charset="-128"/>
              <a:ea typeface="UD デジタル 教科書体 NK-R" panose="02020400000000000000" pitchFamily="18" charset="-128"/>
            </a:endParaRPr>
          </a:p>
        </p:txBody>
      </p:sp>
      <p:sp>
        <p:nvSpPr>
          <p:cNvPr id="9" name="テキスト ボックス 8"/>
          <p:cNvSpPr txBox="1"/>
          <p:nvPr/>
        </p:nvSpPr>
        <p:spPr>
          <a:xfrm>
            <a:off x="190500" y="800361"/>
            <a:ext cx="10515600" cy="400110"/>
          </a:xfrm>
          <a:prstGeom prst="rect">
            <a:avLst/>
          </a:prstGeom>
          <a:noFill/>
        </p:spPr>
        <p:txBody>
          <a:bodyPr wrap="square" rtlCol="0">
            <a:spAutoFit/>
          </a:bodyPr>
          <a:lstStyle/>
          <a:p>
            <a:r>
              <a:rPr lang="ja-JP" altLang="en-US" sz="2000" b="1" dirty="0">
                <a:latin typeface="UD デジタル 教科書体 NK-R" panose="02020400000000000000" pitchFamily="18" charset="-128"/>
                <a:ea typeface="UD デジタル 教科書体 NK-R" panose="02020400000000000000" pitchFamily="18" charset="-128"/>
              </a:rPr>
              <a:t>（３）別府市民の持続的でより良い生活に繋がるポイント</a:t>
            </a:r>
            <a:endParaRPr lang="en-US" altLang="ja-JP" sz="2000" b="1" dirty="0">
              <a:latin typeface="UD デジタル 教科書体 NK-R" panose="02020400000000000000" pitchFamily="18" charset="-128"/>
              <a:ea typeface="UD デジタル 教科書体 NK-R" panose="02020400000000000000" pitchFamily="18" charset="-128"/>
            </a:endParaRPr>
          </a:p>
        </p:txBody>
      </p:sp>
      <p:sp>
        <p:nvSpPr>
          <p:cNvPr id="7" name="四角形: 角を丸くする 6">
            <a:extLst>
              <a:ext uri="{FF2B5EF4-FFF2-40B4-BE49-F238E27FC236}">
                <a16:creationId xmlns:a16="http://schemas.microsoft.com/office/drawing/2014/main" id="{65F1FE03-6BD4-4F42-B03D-5AA70008E7D2}"/>
              </a:ext>
            </a:extLst>
          </p:cNvPr>
          <p:cNvSpPr/>
          <p:nvPr/>
        </p:nvSpPr>
        <p:spPr>
          <a:xfrm>
            <a:off x="484094" y="4908883"/>
            <a:ext cx="11232777" cy="1760857"/>
          </a:xfrm>
          <a:prstGeom prst="roundRect">
            <a:avLst/>
          </a:prstGeom>
          <a:noFill/>
          <a:ln w="25400">
            <a:solidFill>
              <a:schemeClr val="tx1">
                <a:lumMod val="50000"/>
                <a:lumOff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記載上の注意</a:t>
            </a:r>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　</a:t>
            </a:r>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本注意書きは削除してください。</a:t>
            </a:r>
          </a:p>
          <a:p>
            <a:endPar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・取り組む事業がどのような点で「人々の持続的でより良い生活の実現」に繋がるのか記載してください。</a:t>
            </a:r>
          </a:p>
        </p:txBody>
      </p:sp>
    </p:spTree>
    <p:extLst>
      <p:ext uri="{BB962C8B-B14F-4D97-AF65-F5344CB8AC3E}">
        <p14:creationId xmlns:p14="http://schemas.microsoft.com/office/powerpoint/2010/main" val="2683986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46CC0D57-DC36-4424-AA0D-04BC9F14A1CC}"/>
              </a:ext>
            </a:extLst>
          </p:cNvPr>
          <p:cNvSpPr txBox="1"/>
          <p:nvPr/>
        </p:nvSpPr>
        <p:spPr>
          <a:xfrm>
            <a:off x="396092" y="1315453"/>
            <a:ext cx="11523192" cy="5309936"/>
          </a:xfrm>
          <a:prstGeom prst="rect">
            <a:avLst/>
          </a:prstGeom>
          <a:noFill/>
        </p:spPr>
        <p:txBody>
          <a:bodyPr vert="eaVert" wrap="square" rtlCol="0">
            <a:spAutoFit/>
          </a:bodyPr>
          <a:lstStyle/>
          <a:p>
            <a:endParaRPr kumimoji="1" lang="ja-JP" altLang="en-US" dirty="0"/>
          </a:p>
        </p:txBody>
      </p:sp>
      <p:sp>
        <p:nvSpPr>
          <p:cNvPr id="2" name="タイトル 1"/>
          <p:cNvSpPr>
            <a:spLocks noGrp="1"/>
          </p:cNvSpPr>
          <p:nvPr>
            <p:ph type="title"/>
          </p:nvPr>
        </p:nvSpPr>
        <p:spPr>
          <a:xfrm>
            <a:off x="0" y="0"/>
            <a:ext cx="10515600" cy="836427"/>
          </a:xfrm>
        </p:spPr>
        <p:txBody>
          <a:bodyPr>
            <a:normAutofit/>
          </a:bodyPr>
          <a:lstStyle/>
          <a:p>
            <a:r>
              <a:rPr lang="ja-JP" altLang="en-US" sz="2800" b="1" dirty="0">
                <a:latin typeface="UD デジタル 教科書体 NK-R" panose="02020400000000000000" pitchFamily="18" charset="-128"/>
                <a:ea typeface="UD デジタル 教科書体 NK-R" panose="02020400000000000000" pitchFamily="18" charset="-128"/>
              </a:rPr>
              <a:t>３．事業内容</a:t>
            </a:r>
            <a:endParaRPr kumimoji="1" lang="ja-JP" altLang="en-US" sz="2800" b="1" dirty="0">
              <a:latin typeface="UD デジタル 教科書体 NK-R" panose="02020400000000000000" pitchFamily="18" charset="-128"/>
              <a:ea typeface="UD デジタル 教科書体 NK-R" panose="02020400000000000000" pitchFamily="18" charset="-128"/>
            </a:endParaRPr>
          </a:p>
        </p:txBody>
      </p:sp>
      <p:sp>
        <p:nvSpPr>
          <p:cNvPr id="9" name="テキスト ボックス 8"/>
          <p:cNvSpPr txBox="1"/>
          <p:nvPr/>
        </p:nvSpPr>
        <p:spPr>
          <a:xfrm>
            <a:off x="190500" y="800361"/>
            <a:ext cx="10515600" cy="400110"/>
          </a:xfrm>
          <a:prstGeom prst="rect">
            <a:avLst/>
          </a:prstGeom>
          <a:noFill/>
        </p:spPr>
        <p:txBody>
          <a:bodyPr wrap="square" rtlCol="0">
            <a:spAutoFit/>
          </a:bodyPr>
          <a:lstStyle/>
          <a:p>
            <a:r>
              <a:rPr lang="ja-JP" altLang="en-US" sz="2000" b="1" dirty="0">
                <a:latin typeface="UD デジタル 教科書体 NK-R" panose="02020400000000000000" pitchFamily="18" charset="-128"/>
                <a:ea typeface="UD デジタル 教科書体 NK-R" panose="02020400000000000000" pitchFamily="18" charset="-128"/>
              </a:rPr>
              <a:t>（４）効果指標</a:t>
            </a:r>
            <a:endParaRPr lang="en-US" altLang="ja-JP" sz="2000" b="1" dirty="0">
              <a:latin typeface="UD デジタル 教科書体 NK-R" panose="02020400000000000000" pitchFamily="18" charset="-128"/>
              <a:ea typeface="UD デジタル 教科書体 NK-R" panose="02020400000000000000" pitchFamily="18" charset="-128"/>
            </a:endParaRPr>
          </a:p>
        </p:txBody>
      </p:sp>
      <p:sp>
        <p:nvSpPr>
          <p:cNvPr id="7" name="四角形: 角を丸くする 6">
            <a:extLst>
              <a:ext uri="{FF2B5EF4-FFF2-40B4-BE49-F238E27FC236}">
                <a16:creationId xmlns:a16="http://schemas.microsoft.com/office/drawing/2014/main" id="{A48E3266-4F9E-41F6-A0E3-1B0021EF2880}"/>
              </a:ext>
            </a:extLst>
          </p:cNvPr>
          <p:cNvSpPr/>
          <p:nvPr/>
        </p:nvSpPr>
        <p:spPr>
          <a:xfrm>
            <a:off x="484094" y="4908883"/>
            <a:ext cx="11232777" cy="1760857"/>
          </a:xfrm>
          <a:prstGeom prst="roundRect">
            <a:avLst/>
          </a:prstGeom>
          <a:noFill/>
          <a:ln w="25400">
            <a:solidFill>
              <a:schemeClr val="tx1">
                <a:lumMod val="50000"/>
                <a:lumOff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記載上の注意</a:t>
            </a:r>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　</a:t>
            </a:r>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本注意書きは削除してください。</a:t>
            </a:r>
          </a:p>
          <a:p>
            <a:endPar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・取り組む事業が地域や社会の課題解決にどれだけ繋がったか、定量的に説明できる効果指標を設定してください。</a:t>
            </a:r>
            <a:endPar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・その指標を設定した理由（なぜ効果指標になるのか）、測定方法について記載ください。</a:t>
            </a:r>
          </a:p>
        </p:txBody>
      </p:sp>
    </p:spTree>
    <p:extLst>
      <p:ext uri="{BB962C8B-B14F-4D97-AF65-F5344CB8AC3E}">
        <p14:creationId xmlns:p14="http://schemas.microsoft.com/office/powerpoint/2010/main" val="2151564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40F0D3D2-39BD-4429-A128-2FBE8FAEC106}"/>
              </a:ext>
            </a:extLst>
          </p:cNvPr>
          <p:cNvSpPr txBox="1"/>
          <p:nvPr/>
        </p:nvSpPr>
        <p:spPr>
          <a:xfrm>
            <a:off x="396092" y="1315453"/>
            <a:ext cx="11523192" cy="5309936"/>
          </a:xfrm>
          <a:prstGeom prst="rect">
            <a:avLst/>
          </a:prstGeom>
          <a:noFill/>
        </p:spPr>
        <p:txBody>
          <a:bodyPr vert="eaVert" wrap="square" rtlCol="0">
            <a:spAutoFit/>
          </a:bodyPr>
          <a:lstStyle/>
          <a:p>
            <a:endParaRPr kumimoji="1" lang="ja-JP" altLang="en-US" dirty="0"/>
          </a:p>
        </p:txBody>
      </p:sp>
      <p:sp>
        <p:nvSpPr>
          <p:cNvPr id="2" name="タイトル 1"/>
          <p:cNvSpPr>
            <a:spLocks noGrp="1"/>
          </p:cNvSpPr>
          <p:nvPr>
            <p:ph type="title"/>
          </p:nvPr>
        </p:nvSpPr>
        <p:spPr>
          <a:xfrm>
            <a:off x="0" y="0"/>
            <a:ext cx="10515600" cy="836427"/>
          </a:xfrm>
        </p:spPr>
        <p:txBody>
          <a:bodyPr>
            <a:normAutofit/>
          </a:bodyPr>
          <a:lstStyle/>
          <a:p>
            <a:r>
              <a:rPr lang="ja-JP" altLang="en-US" sz="2800" b="1" dirty="0">
                <a:latin typeface="UD デジタル 教科書体 NK-R" panose="02020400000000000000" pitchFamily="18" charset="-128"/>
                <a:ea typeface="UD デジタル 教科書体 NK-R" panose="02020400000000000000" pitchFamily="18" charset="-128"/>
              </a:rPr>
              <a:t>４</a:t>
            </a:r>
            <a:r>
              <a:rPr kumimoji="1" lang="ja-JP" altLang="en-US" sz="2800" b="1" dirty="0">
                <a:latin typeface="UD デジタル 教科書体 NK-R" panose="02020400000000000000" pitchFamily="18" charset="-128"/>
                <a:ea typeface="UD デジタル 教科書体 NK-R" panose="02020400000000000000" pitchFamily="18" charset="-128"/>
              </a:rPr>
              <a:t>．寄附が必要な理由・実現したいこと</a:t>
            </a:r>
          </a:p>
        </p:txBody>
      </p:sp>
      <p:sp>
        <p:nvSpPr>
          <p:cNvPr id="5" name="四角形: 角を丸くする 4">
            <a:extLst>
              <a:ext uri="{FF2B5EF4-FFF2-40B4-BE49-F238E27FC236}">
                <a16:creationId xmlns:a16="http://schemas.microsoft.com/office/drawing/2014/main" id="{6133E928-89D5-4942-A579-DBEEA093B933}"/>
              </a:ext>
            </a:extLst>
          </p:cNvPr>
          <p:cNvSpPr/>
          <p:nvPr/>
        </p:nvSpPr>
        <p:spPr>
          <a:xfrm>
            <a:off x="484094" y="4908883"/>
            <a:ext cx="11232777" cy="1760857"/>
          </a:xfrm>
          <a:prstGeom prst="roundRect">
            <a:avLst/>
          </a:prstGeom>
          <a:noFill/>
          <a:ln w="25400">
            <a:solidFill>
              <a:schemeClr val="tx1">
                <a:lumMod val="50000"/>
                <a:lumOff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記載上の注意</a:t>
            </a:r>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　</a:t>
            </a:r>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本注意書きは削除してください。</a:t>
            </a:r>
          </a:p>
          <a:p>
            <a:endPar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・ふるさと納税で集めた寄附で取り組みたい事業の内容、その背景・理由、その取組により期待される効果等について記載ください。</a:t>
            </a:r>
          </a:p>
          <a:p>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・補助金の使途についても具体的に記載ください（例：ホームページ制作費○○万円、マーケティング調査費○○万円）</a:t>
            </a:r>
          </a:p>
        </p:txBody>
      </p:sp>
    </p:spTree>
    <p:extLst>
      <p:ext uri="{BB962C8B-B14F-4D97-AF65-F5344CB8AC3E}">
        <p14:creationId xmlns:p14="http://schemas.microsoft.com/office/powerpoint/2010/main" val="1008857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62E5A2DF-E607-4C3B-864E-FFC5771EF7DC}"/>
              </a:ext>
            </a:extLst>
          </p:cNvPr>
          <p:cNvSpPr txBox="1"/>
          <p:nvPr/>
        </p:nvSpPr>
        <p:spPr>
          <a:xfrm>
            <a:off x="396092" y="1315453"/>
            <a:ext cx="11523192" cy="5309936"/>
          </a:xfrm>
          <a:prstGeom prst="rect">
            <a:avLst/>
          </a:prstGeom>
          <a:noFill/>
        </p:spPr>
        <p:txBody>
          <a:bodyPr vert="eaVert" wrap="square" rtlCol="0">
            <a:spAutoFit/>
          </a:bodyPr>
          <a:lstStyle/>
          <a:p>
            <a:endParaRPr kumimoji="1" lang="ja-JP" altLang="en-US" dirty="0"/>
          </a:p>
        </p:txBody>
      </p:sp>
      <p:sp>
        <p:nvSpPr>
          <p:cNvPr id="2" name="タイトル 1"/>
          <p:cNvSpPr>
            <a:spLocks noGrp="1"/>
          </p:cNvSpPr>
          <p:nvPr>
            <p:ph type="title"/>
          </p:nvPr>
        </p:nvSpPr>
        <p:spPr>
          <a:xfrm>
            <a:off x="0" y="0"/>
            <a:ext cx="10515600" cy="836427"/>
          </a:xfrm>
        </p:spPr>
        <p:txBody>
          <a:bodyPr>
            <a:normAutofit/>
          </a:bodyPr>
          <a:lstStyle/>
          <a:p>
            <a:r>
              <a:rPr lang="ja-JP" altLang="en-US" sz="2800" b="1" dirty="0">
                <a:latin typeface="UD デジタル 教科書体 NK-R" panose="02020400000000000000" pitchFamily="18" charset="-128"/>
                <a:ea typeface="UD デジタル 教科書体 NK-R" panose="02020400000000000000" pitchFamily="18" charset="-128"/>
              </a:rPr>
              <a:t>５</a:t>
            </a:r>
            <a:r>
              <a:rPr kumimoji="1" lang="ja-JP" altLang="en-US" sz="2800" b="1" dirty="0">
                <a:latin typeface="UD デジタル 教科書体 NK-R" panose="02020400000000000000" pitchFamily="18" charset="-128"/>
                <a:ea typeface="UD デジタル 教科書体 NK-R" panose="02020400000000000000" pitchFamily="18" charset="-128"/>
              </a:rPr>
              <a:t>．寄附を集めるための取り組み</a:t>
            </a:r>
          </a:p>
        </p:txBody>
      </p:sp>
      <p:sp>
        <p:nvSpPr>
          <p:cNvPr id="5" name="四角形: 角を丸くする 4">
            <a:extLst>
              <a:ext uri="{FF2B5EF4-FFF2-40B4-BE49-F238E27FC236}">
                <a16:creationId xmlns:a16="http://schemas.microsoft.com/office/drawing/2014/main" id="{CFE4C725-B484-415D-B116-7004FD215B88}"/>
              </a:ext>
            </a:extLst>
          </p:cNvPr>
          <p:cNvSpPr/>
          <p:nvPr/>
        </p:nvSpPr>
        <p:spPr>
          <a:xfrm>
            <a:off x="484094" y="4908883"/>
            <a:ext cx="11232777" cy="1760857"/>
          </a:xfrm>
          <a:prstGeom prst="roundRect">
            <a:avLst/>
          </a:prstGeom>
          <a:noFill/>
          <a:ln w="25400">
            <a:solidFill>
              <a:schemeClr val="tx1">
                <a:lumMod val="50000"/>
                <a:lumOff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記載上の注意</a:t>
            </a:r>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　</a:t>
            </a:r>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本注意書きは削除してください。</a:t>
            </a:r>
          </a:p>
          <a:p>
            <a:endPar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・認定を受けた後、寄附集めまでの準備。そして目標額まで寄附を集めるためにどういったことに取り組むのか。</a:t>
            </a:r>
            <a:endPar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　個人版ふるさと納税・企業版ふるさと納税それぞれの具体的な取り組み（呼びかけ先・関係性・実現度）を記載してください。</a:t>
            </a:r>
          </a:p>
          <a:p>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・目標額に到達しなかった場合、プロジェクトをどのように実施するか。実施のための対応策や想定される変更内容などを記載してください。</a:t>
            </a:r>
          </a:p>
        </p:txBody>
      </p:sp>
    </p:spTree>
    <p:extLst>
      <p:ext uri="{BB962C8B-B14F-4D97-AF65-F5344CB8AC3E}">
        <p14:creationId xmlns:p14="http://schemas.microsoft.com/office/powerpoint/2010/main" val="330034444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TotalTime>
  <Words>855</Words>
  <PresentationFormat>ワイド画面</PresentationFormat>
  <Paragraphs>82</Paragraphs>
  <Slides>12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12</vt:i4>
      </vt:variant>
    </vt:vector>
  </HeadingPairs>
  <TitlesOfParts>
    <vt:vector size="17" baseType="lpstr">
      <vt:lpstr>UD デジタル 教科書体 NK-R</vt:lpstr>
      <vt:lpstr>游ゴシック</vt:lpstr>
      <vt:lpstr>游ゴシック Light</vt:lpstr>
      <vt:lpstr>Arial</vt:lpstr>
      <vt:lpstr>Office テーマ</vt:lpstr>
      <vt:lpstr>別府市ソーシャルスタートアップ成長支援事業 事業計画書</vt:lpstr>
      <vt:lpstr>１．申請者</vt:lpstr>
      <vt:lpstr>２．解決したい課題</vt:lpstr>
      <vt:lpstr>３．事業内容</vt:lpstr>
      <vt:lpstr>３．事業内容</vt:lpstr>
      <vt:lpstr>３．事業内容</vt:lpstr>
      <vt:lpstr>３．事業内容</vt:lpstr>
      <vt:lpstr>４．寄附が必要な理由・実現したいこと</vt:lpstr>
      <vt:lpstr>５．寄附を集めるための取り組み</vt:lpstr>
      <vt:lpstr>６．事業の継続性</vt:lpstr>
      <vt:lpstr>６．事業の継続性</vt:lpstr>
      <vt:lpstr>７．その他（任意）</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2025-04-02T11:55:17Z</dcterms:created>
  <dcterms:modified xsi:type="dcterms:W3CDTF">2025-05-02T00:23:53Z</dcterms:modified>
</cp:coreProperties>
</file>